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357" r:id="rId4"/>
    <p:sldId id="358" r:id="rId5"/>
    <p:sldId id="360" r:id="rId6"/>
    <p:sldId id="359" r:id="rId7"/>
    <p:sldId id="361" r:id="rId8"/>
    <p:sldId id="362" r:id="rId9"/>
    <p:sldId id="363" r:id="rId10"/>
    <p:sldId id="364" r:id="rId11"/>
    <p:sldId id="365" r:id="rId12"/>
    <p:sldId id="366" r:id="rId13"/>
    <p:sldId id="367" r:id="rId14"/>
    <p:sldId id="368" r:id="rId15"/>
    <p:sldId id="356" r:id="rId16"/>
    <p:sldId id="305" r:id="rId17"/>
    <p:sldId id="306" r:id="rId18"/>
    <p:sldId id="369" r:id="rId19"/>
    <p:sldId id="370" r:id="rId20"/>
    <p:sldId id="307" r:id="rId21"/>
    <p:sldId id="258" r:id="rId22"/>
    <p:sldId id="308" r:id="rId23"/>
    <p:sldId id="309" r:id="rId24"/>
    <p:sldId id="372" r:id="rId25"/>
    <p:sldId id="273" r:id="rId26"/>
    <p:sldId id="373" r:id="rId27"/>
    <p:sldId id="374" r:id="rId28"/>
    <p:sldId id="310" r:id="rId29"/>
    <p:sldId id="375" r:id="rId30"/>
    <p:sldId id="376" r:id="rId31"/>
    <p:sldId id="377" r:id="rId32"/>
    <p:sldId id="378" r:id="rId33"/>
    <p:sldId id="379" r:id="rId34"/>
    <p:sldId id="380" r:id="rId35"/>
    <p:sldId id="381" r:id="rId36"/>
    <p:sldId id="382" r:id="rId37"/>
    <p:sldId id="274" r:id="rId38"/>
    <p:sldId id="347" r:id="rId39"/>
    <p:sldId id="332" r:id="rId40"/>
    <p:sldId id="348" r:id="rId41"/>
    <p:sldId id="331" r:id="rId42"/>
    <p:sldId id="311" r:id="rId43"/>
    <p:sldId id="275" r:id="rId44"/>
    <p:sldId id="284" r:id="rId45"/>
    <p:sldId id="304" r:id="rId46"/>
    <p:sldId id="285" r:id="rId47"/>
    <p:sldId id="286" r:id="rId48"/>
    <p:sldId id="287" r:id="rId49"/>
    <p:sldId id="288" r:id="rId50"/>
    <p:sldId id="289" r:id="rId51"/>
    <p:sldId id="290" r:id="rId52"/>
    <p:sldId id="291" r:id="rId53"/>
    <p:sldId id="292" r:id="rId54"/>
    <p:sldId id="293" r:id="rId55"/>
    <p:sldId id="294" r:id="rId56"/>
    <p:sldId id="295" r:id="rId57"/>
    <p:sldId id="296" r:id="rId58"/>
    <p:sldId id="297" r:id="rId59"/>
    <p:sldId id="298" r:id="rId60"/>
    <p:sldId id="299" r:id="rId61"/>
    <p:sldId id="300" r:id="rId62"/>
    <p:sldId id="301" r:id="rId63"/>
    <p:sldId id="302" r:id="rId64"/>
    <p:sldId id="303" r:id="rId65"/>
    <p:sldId id="312" r:id="rId66"/>
    <p:sldId id="316" r:id="rId67"/>
    <p:sldId id="276" r:id="rId68"/>
    <p:sldId id="318" r:id="rId69"/>
    <p:sldId id="317" r:id="rId70"/>
    <p:sldId id="277" r:id="rId71"/>
    <p:sldId id="319" r:id="rId72"/>
    <p:sldId id="320" r:id="rId73"/>
    <p:sldId id="278" r:id="rId74"/>
    <p:sldId id="321" r:id="rId75"/>
    <p:sldId id="322" r:id="rId76"/>
    <p:sldId id="323" r:id="rId77"/>
    <p:sldId id="279" r:id="rId78"/>
    <p:sldId id="280" r:id="rId79"/>
    <p:sldId id="383" r:id="rId80"/>
    <p:sldId id="324" r:id="rId81"/>
    <p:sldId id="325" r:id="rId82"/>
    <p:sldId id="281" r:id="rId83"/>
    <p:sldId id="326" r:id="rId84"/>
    <p:sldId id="313" r:id="rId85"/>
    <p:sldId id="282" r:id="rId86"/>
    <p:sldId id="327" r:id="rId87"/>
    <p:sldId id="314" r:id="rId88"/>
    <p:sldId id="315" r:id="rId89"/>
    <p:sldId id="329" r:id="rId90"/>
    <p:sldId id="345" r:id="rId91"/>
    <p:sldId id="349" r:id="rId92"/>
    <p:sldId id="350" r:id="rId93"/>
    <p:sldId id="351" r:id="rId94"/>
    <p:sldId id="352" r:id="rId95"/>
    <p:sldId id="353" r:id="rId96"/>
    <p:sldId id="354" r:id="rId97"/>
    <p:sldId id="355" r:id="rId98"/>
    <p:sldId id="283" r:id="rId99"/>
    <p:sldId id="343" r:id="rId100"/>
    <p:sldId id="330" r:id="rId101"/>
    <p:sldId id="334" r:id="rId102"/>
    <p:sldId id="335" r:id="rId103"/>
    <p:sldId id="336" r:id="rId104"/>
    <p:sldId id="337" r:id="rId105"/>
    <p:sldId id="339" r:id="rId106"/>
    <p:sldId id="338" r:id="rId107"/>
    <p:sldId id="340" r:id="rId108"/>
    <p:sldId id="341" r:id="rId109"/>
    <p:sldId id="342" r:id="rId110"/>
  </p:sldIdLst>
  <p:sldSz cx="9144000" cy="6858000" type="screen4x3"/>
  <p:notesSz cx="9144000" cy="6858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53735"/>
    <a:srgbClr val="5C2336"/>
    <a:srgbClr val="5D22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98" d="100"/>
          <a:sy n="98" d="100"/>
        </p:scale>
        <p:origin x="576" y="384"/>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viewProps" Target="view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gclegal.it/"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p:nvPr/>
        </p:nvSpPr>
        <p:spPr>
          <a:xfrm>
            <a:off x="3771900" y="1612391"/>
            <a:ext cx="1600200" cy="620268"/>
          </a:xfrm>
          <a:prstGeom prst="rect">
            <a:avLst/>
          </a:prstGeom>
          <a:blipFill>
            <a:blip r:embed="rId2" cstate="print"/>
            <a:stretch>
              <a:fillRect/>
            </a:stretch>
          </a:blipFill>
        </p:spPr>
        <p:txBody>
          <a:bodyPr wrap="square" lIns="0" tIns="0" rIns="0" bIns="0" rtlCol="0">
            <a:noAutofit/>
          </a:bodyPr>
          <a:lstStyle/>
          <a:p>
            <a:endParaRPr/>
          </a:p>
        </p:txBody>
      </p:sp>
      <p:sp>
        <p:nvSpPr>
          <p:cNvPr id="3" name="object 3"/>
          <p:cNvSpPr/>
          <p:nvPr/>
        </p:nvSpPr>
        <p:spPr>
          <a:xfrm>
            <a:off x="0" y="-18853"/>
            <a:ext cx="9144000" cy="5200453"/>
          </a:xfrm>
          <a:custGeom>
            <a:avLst/>
            <a:gdLst/>
            <a:ahLst/>
            <a:cxnLst/>
            <a:rect l="l" t="t" r="r" b="b"/>
            <a:pathLst>
              <a:path w="9143999" h="5084063">
                <a:moveTo>
                  <a:pt x="0" y="5084063"/>
                </a:moveTo>
                <a:lnTo>
                  <a:pt x="9143999" y="5084063"/>
                </a:lnTo>
                <a:lnTo>
                  <a:pt x="9143999" y="0"/>
                </a:lnTo>
                <a:lnTo>
                  <a:pt x="0" y="0"/>
                </a:lnTo>
                <a:lnTo>
                  <a:pt x="0" y="5084063"/>
                </a:lnTo>
                <a:close/>
              </a:path>
            </a:pathLst>
          </a:custGeom>
          <a:solidFill>
            <a:schemeClr val="tx2"/>
          </a:solidFill>
          <a:ln>
            <a:solidFill>
              <a:srgbClr val="5D2236"/>
            </a:solidFill>
          </a:ln>
        </p:spPr>
        <p:txBody>
          <a:bodyPr wrap="square" lIns="0" tIns="0" rIns="0" bIns="0" rtlCol="0">
            <a:noAutofit/>
          </a:bodyPr>
          <a:lstStyle/>
          <a:p>
            <a:r>
              <a:rPr lang="it-IT" dirty="0"/>
              <a:t>   </a:t>
            </a:r>
          </a:p>
          <a:p>
            <a:r>
              <a:rPr lang="it-IT" i="1" dirty="0"/>
              <a:t>   </a:t>
            </a:r>
            <a:r>
              <a:rPr lang="it-IT" sz="1600" b="1" i="1" dirty="0">
                <a:solidFill>
                  <a:schemeClr val="bg1"/>
                </a:solidFill>
                <a:latin typeface="Georgia" panose="02040502050405020303" pitchFamily="18" charset="0"/>
                <a:ea typeface="+mj-ea"/>
                <a:cs typeface="+mj-cs"/>
              </a:rPr>
              <a:t>Cassino 16/06/2017</a:t>
            </a:r>
            <a:endParaRPr sz="1600" b="1" i="1" dirty="0">
              <a:solidFill>
                <a:schemeClr val="bg1"/>
              </a:solidFill>
              <a:latin typeface="Georgia" panose="02040502050405020303" pitchFamily="18" charset="0"/>
              <a:ea typeface="+mj-ea"/>
              <a:cs typeface="+mj-cs"/>
            </a:endParaRPr>
          </a:p>
        </p:txBody>
      </p:sp>
      <p:sp>
        <p:nvSpPr>
          <p:cNvPr id="2" name="object 2"/>
          <p:cNvSpPr txBox="1"/>
          <p:nvPr/>
        </p:nvSpPr>
        <p:spPr>
          <a:xfrm>
            <a:off x="1233322" y="5475147"/>
            <a:ext cx="6719047" cy="304291"/>
          </a:xfrm>
          <a:prstGeom prst="rect">
            <a:avLst/>
          </a:prstGeom>
        </p:spPr>
        <p:txBody>
          <a:bodyPr wrap="square" lIns="0" tIns="0" rIns="0" bIns="0" rtlCol="0">
            <a:noAutofit/>
          </a:bodyPr>
          <a:lstStyle/>
          <a:p>
            <a:pPr marL="12700">
              <a:lnSpc>
                <a:spcPts val="2340"/>
              </a:lnSpc>
              <a:spcBef>
                <a:spcPts val="117"/>
              </a:spcBef>
            </a:pPr>
            <a:r>
              <a:rPr sz="3300" spc="0" baseline="2482" dirty="0">
                <a:solidFill>
                  <a:srgbClr val="FFFFFF"/>
                </a:solidFill>
                <a:latin typeface="Calibri"/>
                <a:cs typeface="Calibri"/>
              </a:rPr>
              <a:t>P</a:t>
            </a:r>
            <a:r>
              <a:rPr sz="3300" spc="-25" baseline="2482" dirty="0">
                <a:solidFill>
                  <a:srgbClr val="FFFFFF"/>
                </a:solidFill>
                <a:latin typeface="Calibri"/>
                <a:cs typeface="Calibri"/>
              </a:rPr>
              <a:t>R</a:t>
            </a:r>
            <a:r>
              <a:rPr sz="3300" spc="0" baseline="2482" dirty="0">
                <a:solidFill>
                  <a:srgbClr val="FFFFFF"/>
                </a:solidFill>
                <a:latin typeface="Calibri"/>
                <a:cs typeface="Calibri"/>
              </a:rPr>
              <a:t>O</a:t>
            </a:r>
            <a:r>
              <a:rPr sz="3300" spc="-4" baseline="2482" dirty="0">
                <a:solidFill>
                  <a:srgbClr val="FFFFFF"/>
                </a:solidFill>
                <a:latin typeface="Calibri"/>
                <a:cs typeface="Calibri"/>
              </a:rPr>
              <a:t>G</a:t>
            </a:r>
            <a:r>
              <a:rPr sz="3300" spc="0" baseline="2482" dirty="0">
                <a:solidFill>
                  <a:srgbClr val="FFFFFF"/>
                </a:solidFill>
                <a:latin typeface="Calibri"/>
                <a:cs typeface="Calibri"/>
              </a:rPr>
              <a:t>E</a:t>
            </a:r>
            <a:r>
              <a:rPr sz="3300" spc="14" baseline="2482" dirty="0">
                <a:solidFill>
                  <a:srgbClr val="FFFFFF"/>
                </a:solidFill>
                <a:latin typeface="Calibri"/>
                <a:cs typeface="Calibri"/>
              </a:rPr>
              <a:t>T</a:t>
            </a:r>
            <a:r>
              <a:rPr sz="3300" spc="-59" baseline="2482" dirty="0">
                <a:solidFill>
                  <a:srgbClr val="FFFFFF"/>
                </a:solidFill>
                <a:latin typeface="Calibri"/>
                <a:cs typeface="Calibri"/>
              </a:rPr>
              <a:t>T</a:t>
            </a:r>
            <a:r>
              <a:rPr sz="3300" spc="0" baseline="2482" dirty="0">
                <a:solidFill>
                  <a:srgbClr val="FFFFFF"/>
                </a:solidFill>
                <a:latin typeface="Calibri"/>
                <a:cs typeface="Calibri"/>
              </a:rPr>
              <a:t>O</a:t>
            </a:r>
            <a:r>
              <a:rPr sz="3300" spc="-33" baseline="2482" dirty="0">
                <a:solidFill>
                  <a:srgbClr val="FFFFFF"/>
                </a:solidFill>
                <a:latin typeface="Calibri"/>
                <a:cs typeface="Calibri"/>
              </a:rPr>
              <a:t> </a:t>
            </a:r>
            <a:r>
              <a:rPr sz="3300" spc="0" baseline="2482" dirty="0">
                <a:solidFill>
                  <a:srgbClr val="FFFFFF"/>
                </a:solidFill>
                <a:latin typeface="Calibri"/>
                <a:cs typeface="Calibri"/>
              </a:rPr>
              <a:t>INT</a:t>
            </a:r>
            <a:r>
              <a:rPr sz="3300" spc="-34" baseline="2482" dirty="0">
                <a:solidFill>
                  <a:srgbClr val="FFFFFF"/>
                </a:solidFill>
                <a:latin typeface="Calibri"/>
                <a:cs typeface="Calibri"/>
              </a:rPr>
              <a:t>E</a:t>
            </a:r>
            <a:r>
              <a:rPr sz="3300" spc="0" baseline="2482" dirty="0">
                <a:solidFill>
                  <a:srgbClr val="FFFFFF"/>
                </a:solidFill>
                <a:latin typeface="Calibri"/>
                <a:cs typeface="Calibri"/>
              </a:rPr>
              <a:t>G</a:t>
            </a:r>
            <a:r>
              <a:rPr sz="3300" spc="-9" baseline="2482" dirty="0">
                <a:solidFill>
                  <a:srgbClr val="FFFFFF"/>
                </a:solidFill>
                <a:latin typeface="Calibri"/>
                <a:cs typeface="Calibri"/>
              </a:rPr>
              <a:t>R</a:t>
            </a:r>
            <a:r>
              <a:rPr sz="3300" spc="-164" baseline="2482" dirty="0">
                <a:solidFill>
                  <a:srgbClr val="FFFFFF"/>
                </a:solidFill>
                <a:latin typeface="Calibri"/>
                <a:cs typeface="Calibri"/>
              </a:rPr>
              <a:t>A</a:t>
            </a:r>
            <a:r>
              <a:rPr sz="3300" spc="-59" baseline="2482" dirty="0">
                <a:solidFill>
                  <a:srgbClr val="FFFFFF"/>
                </a:solidFill>
                <a:latin typeface="Calibri"/>
                <a:cs typeface="Calibri"/>
              </a:rPr>
              <a:t>T</a:t>
            </a:r>
            <a:r>
              <a:rPr sz="3300" spc="0" baseline="2482" dirty="0">
                <a:solidFill>
                  <a:srgbClr val="FFFFFF"/>
                </a:solidFill>
                <a:latin typeface="Calibri"/>
                <a:cs typeface="Calibri"/>
              </a:rPr>
              <a:t>O</a:t>
            </a:r>
            <a:r>
              <a:rPr sz="3300" spc="-54" baseline="2482" dirty="0">
                <a:solidFill>
                  <a:srgbClr val="FFFFFF"/>
                </a:solidFill>
                <a:latin typeface="Calibri"/>
                <a:cs typeface="Calibri"/>
              </a:rPr>
              <a:t> </a:t>
            </a:r>
            <a:r>
              <a:rPr sz="3300" spc="0" baseline="2482" dirty="0">
                <a:solidFill>
                  <a:srgbClr val="FFFFFF"/>
                </a:solidFill>
                <a:latin typeface="Calibri"/>
                <a:cs typeface="Calibri"/>
              </a:rPr>
              <a:t>DI</a:t>
            </a:r>
            <a:r>
              <a:rPr sz="3300" spc="-19" baseline="2482" dirty="0">
                <a:solidFill>
                  <a:srgbClr val="FFFFFF"/>
                </a:solidFill>
                <a:latin typeface="Calibri"/>
                <a:cs typeface="Calibri"/>
              </a:rPr>
              <a:t> C</a:t>
            </a:r>
            <a:r>
              <a:rPr sz="3300" spc="0" baseline="2482" dirty="0">
                <a:solidFill>
                  <a:srgbClr val="FFFFFF"/>
                </a:solidFill>
                <a:latin typeface="Calibri"/>
                <a:cs typeface="Calibri"/>
              </a:rPr>
              <a:t>O</a:t>
            </a:r>
            <a:r>
              <a:rPr sz="3300" spc="-4" baseline="2482" dirty="0">
                <a:solidFill>
                  <a:srgbClr val="FFFFFF"/>
                </a:solidFill>
                <a:latin typeface="Calibri"/>
                <a:cs typeface="Calibri"/>
              </a:rPr>
              <a:t>M</a:t>
            </a:r>
            <a:r>
              <a:rPr sz="3300" spc="0" baseline="2482" dirty="0">
                <a:solidFill>
                  <a:srgbClr val="FFFFFF"/>
                </a:solidFill>
                <a:latin typeface="Calibri"/>
                <a:cs typeface="Calibri"/>
              </a:rPr>
              <a:t>U</a:t>
            </a:r>
            <a:r>
              <a:rPr sz="3300" spc="-4" baseline="2482" dirty="0">
                <a:solidFill>
                  <a:srgbClr val="FFFFFF"/>
                </a:solidFill>
                <a:latin typeface="Calibri"/>
                <a:cs typeface="Calibri"/>
              </a:rPr>
              <a:t>N</a:t>
            </a:r>
            <a:r>
              <a:rPr sz="3300" spc="0" baseline="2482" dirty="0">
                <a:solidFill>
                  <a:srgbClr val="FFFFFF"/>
                </a:solidFill>
                <a:latin typeface="Calibri"/>
                <a:cs typeface="Calibri"/>
              </a:rPr>
              <a:t>ICA</a:t>
            </a:r>
            <a:r>
              <a:rPr sz="3300" spc="4" baseline="2482" dirty="0">
                <a:solidFill>
                  <a:srgbClr val="FFFFFF"/>
                </a:solidFill>
                <a:latin typeface="Calibri"/>
                <a:cs typeface="Calibri"/>
              </a:rPr>
              <a:t>Z</a:t>
            </a:r>
            <a:r>
              <a:rPr sz="3300" spc="0" baseline="2482" dirty="0">
                <a:solidFill>
                  <a:srgbClr val="FFFFFF"/>
                </a:solidFill>
                <a:latin typeface="Calibri"/>
                <a:cs typeface="Calibri"/>
              </a:rPr>
              <a:t>IONE</a:t>
            </a:r>
            <a:r>
              <a:rPr sz="3300" spc="-113" baseline="2482" dirty="0">
                <a:solidFill>
                  <a:srgbClr val="FFFFFF"/>
                </a:solidFill>
                <a:latin typeface="Calibri"/>
                <a:cs typeface="Calibri"/>
              </a:rPr>
              <a:t> </a:t>
            </a:r>
            <a:r>
              <a:rPr sz="3300" spc="0" baseline="2482" dirty="0">
                <a:solidFill>
                  <a:srgbClr val="FFFFFF"/>
                </a:solidFill>
                <a:latin typeface="Calibri"/>
                <a:cs typeface="Calibri"/>
              </a:rPr>
              <a:t>E</a:t>
            </a:r>
            <a:r>
              <a:rPr sz="3300" spc="-10" baseline="2482" dirty="0">
                <a:solidFill>
                  <a:srgbClr val="FFFFFF"/>
                </a:solidFill>
                <a:latin typeface="Calibri"/>
                <a:cs typeface="Calibri"/>
              </a:rPr>
              <a:t> </a:t>
            </a:r>
            <a:r>
              <a:rPr sz="3300" spc="0" baseline="2482" dirty="0">
                <a:solidFill>
                  <a:srgbClr val="FFFFFF"/>
                </a:solidFill>
                <a:latin typeface="Calibri"/>
                <a:cs typeface="Calibri"/>
              </a:rPr>
              <a:t>MAR</a:t>
            </a:r>
            <a:r>
              <a:rPr sz="3300" spc="-4" baseline="2482" dirty="0">
                <a:solidFill>
                  <a:srgbClr val="FFFFFF"/>
                </a:solidFill>
                <a:latin typeface="Calibri"/>
                <a:cs typeface="Calibri"/>
              </a:rPr>
              <a:t>K</a:t>
            </a:r>
            <a:r>
              <a:rPr sz="3300" spc="0" baseline="2482" dirty="0">
                <a:solidFill>
                  <a:srgbClr val="FFFFFF"/>
                </a:solidFill>
                <a:latin typeface="Calibri"/>
                <a:cs typeface="Calibri"/>
              </a:rPr>
              <a:t>ETI</a:t>
            </a:r>
            <a:r>
              <a:rPr sz="3300" spc="-9" baseline="2482" dirty="0">
                <a:solidFill>
                  <a:srgbClr val="FFFFFF"/>
                </a:solidFill>
                <a:latin typeface="Calibri"/>
                <a:cs typeface="Calibri"/>
              </a:rPr>
              <a:t>N</a:t>
            </a:r>
            <a:r>
              <a:rPr sz="3300" spc="0" baseline="2482" dirty="0">
                <a:solidFill>
                  <a:srgbClr val="FFFFFF"/>
                </a:solidFill>
                <a:latin typeface="Calibri"/>
                <a:cs typeface="Calibri"/>
              </a:rPr>
              <a:t>G</a:t>
            </a:r>
            <a:endParaRPr sz="2200" dirty="0">
              <a:latin typeface="Calibri"/>
              <a:cs typeface="Calibri"/>
            </a:endParaRPr>
          </a:p>
        </p:txBody>
      </p:sp>
      <p:sp>
        <p:nvSpPr>
          <p:cNvPr id="8" name="Titolo 1"/>
          <p:cNvSpPr txBox="1">
            <a:spLocks/>
          </p:cNvSpPr>
          <p:nvPr/>
        </p:nvSpPr>
        <p:spPr>
          <a:xfrm>
            <a:off x="416789" y="187220"/>
            <a:ext cx="8153401" cy="3704756"/>
          </a:xfrm>
          <a:prstGeom prst="rect">
            <a:avLst/>
          </a:prstGeom>
          <a:effectLst>
            <a:outerShdw blurRad="50800" dist="50800" dir="5400000" sx="155000" sy="155000" algn="ctr" rotWithShape="0">
              <a:srgbClr val="000000">
                <a:alpha val="45000"/>
              </a:srgbClr>
            </a:outerShdw>
          </a:effectLst>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it-IT" b="1" cap="all" dirty="0"/>
              <a:t> </a:t>
            </a:r>
            <a:br>
              <a:rPr lang="it-IT" dirty="0"/>
            </a:br>
            <a:endParaRPr lang="it-IT" sz="3600" b="1" dirty="0">
              <a:latin typeface="Georgia" panose="02040502050405020303" pitchFamily="18" charset="0"/>
            </a:endParaRPr>
          </a:p>
          <a:p>
            <a:endParaRPr lang="it-IT" sz="2000" b="1" dirty="0">
              <a:latin typeface="Georgia" panose="02040502050405020303" pitchFamily="18" charset="0"/>
            </a:endParaRPr>
          </a:p>
          <a:p>
            <a:endParaRPr lang="it-IT" sz="2000" b="1" dirty="0">
              <a:latin typeface="Georgia" panose="02040502050405020303" pitchFamily="18" charset="0"/>
            </a:endParaRPr>
          </a:p>
          <a:p>
            <a:endParaRPr lang="it-IT" sz="2000" b="1" dirty="0">
              <a:solidFill>
                <a:schemeClr val="bg1"/>
              </a:solidFill>
              <a:latin typeface="Georgia" panose="02040502050405020303" pitchFamily="18" charset="0"/>
            </a:endParaRPr>
          </a:p>
          <a:p>
            <a:r>
              <a:rPr lang="it-IT" sz="2000" b="1" dirty="0">
                <a:solidFill>
                  <a:schemeClr val="bg1"/>
                </a:solidFill>
                <a:latin typeface="Georgia" panose="02040502050405020303" pitchFamily="18" charset="0"/>
              </a:rPr>
              <a:t>«</a:t>
            </a:r>
          </a:p>
          <a:p>
            <a:endParaRPr lang="it-IT" sz="2000" b="1" dirty="0">
              <a:solidFill>
                <a:schemeClr val="bg1"/>
              </a:solidFill>
              <a:latin typeface="Georgia" panose="02040502050405020303" pitchFamily="18" charset="0"/>
            </a:endParaRPr>
          </a:p>
          <a:p>
            <a:endParaRPr lang="it-IT" sz="2000" b="1" dirty="0">
              <a:solidFill>
                <a:schemeClr val="bg1"/>
              </a:solidFill>
              <a:latin typeface="Georgia" panose="02040502050405020303" pitchFamily="18" charset="0"/>
            </a:endParaRPr>
          </a:p>
          <a:p>
            <a:r>
              <a:rPr lang="it-IT" sz="2000" b="1" dirty="0">
                <a:solidFill>
                  <a:schemeClr val="bg1"/>
                </a:solidFill>
                <a:latin typeface="Georgia" panose="02040502050405020303" pitchFamily="18" charset="0"/>
              </a:rPr>
              <a:t>Università degli Studi di Cassino</a:t>
            </a:r>
          </a:p>
          <a:p>
            <a:endParaRPr lang="it-IT" sz="2000" b="1" dirty="0">
              <a:solidFill>
                <a:schemeClr val="bg1"/>
              </a:solidFill>
              <a:latin typeface="Georgia" panose="02040502050405020303" pitchFamily="18" charset="0"/>
            </a:endParaRPr>
          </a:p>
          <a:p>
            <a:r>
              <a:rPr lang="it-IT" sz="2000" b="1" dirty="0">
                <a:solidFill>
                  <a:schemeClr val="bg1"/>
                </a:solidFill>
                <a:latin typeface="Georgia" panose="02040502050405020303" pitchFamily="18" charset="0"/>
              </a:rPr>
              <a:t>Master in</a:t>
            </a:r>
          </a:p>
          <a:p>
            <a:r>
              <a:rPr lang="it-IT" sz="2000" b="1" dirty="0">
                <a:solidFill>
                  <a:schemeClr val="bg1"/>
                </a:solidFill>
                <a:latin typeface="Georgia" panose="02040502050405020303" pitchFamily="18" charset="0"/>
              </a:rPr>
              <a:t>«Economia e management delle </a:t>
            </a:r>
            <a:r>
              <a:rPr lang="it-IT" sz="2000" b="1" dirty="0" err="1">
                <a:solidFill>
                  <a:schemeClr val="bg1"/>
                </a:solidFill>
                <a:latin typeface="Georgia" panose="02040502050405020303" pitchFamily="18" charset="0"/>
              </a:rPr>
              <a:t>gaming</a:t>
            </a:r>
            <a:r>
              <a:rPr lang="it-IT" sz="2000" b="1" dirty="0">
                <a:solidFill>
                  <a:schemeClr val="bg1"/>
                </a:solidFill>
                <a:latin typeface="Georgia" panose="02040502050405020303" pitchFamily="18" charset="0"/>
              </a:rPr>
              <a:t> company»</a:t>
            </a:r>
          </a:p>
          <a:p>
            <a:endParaRPr lang="it-IT" sz="2000" b="1" dirty="0">
              <a:solidFill>
                <a:schemeClr val="bg1"/>
              </a:solidFill>
              <a:latin typeface="Georgia" panose="02040502050405020303" pitchFamily="18" charset="0"/>
            </a:endParaRPr>
          </a:p>
          <a:p>
            <a:r>
              <a:rPr lang="it-IT" sz="2000" b="1" dirty="0">
                <a:solidFill>
                  <a:schemeClr val="bg1"/>
                </a:solidFill>
                <a:latin typeface="Georgia" panose="02040502050405020303" pitchFamily="18" charset="0"/>
              </a:rPr>
              <a:t>IL #GIOCOPUBBLICO TRA  </a:t>
            </a:r>
          </a:p>
          <a:p>
            <a:r>
              <a:rPr lang="it-IT" sz="2000" b="1" dirty="0">
                <a:solidFill>
                  <a:schemeClr val="bg1"/>
                </a:solidFill>
                <a:latin typeface="Georgia" panose="02040502050405020303" pitchFamily="18" charset="0"/>
              </a:rPr>
              <a:t>NORMATIVA NAZIONALE E NORMATIVA TERRITORIALE</a:t>
            </a:r>
          </a:p>
          <a:p>
            <a:endParaRPr lang="it-IT" sz="2000" b="1" dirty="0">
              <a:solidFill>
                <a:schemeClr val="bg1"/>
              </a:solidFill>
              <a:latin typeface="Georgia" panose="02040502050405020303" pitchFamily="18" charset="0"/>
            </a:endParaRPr>
          </a:p>
          <a:p>
            <a:r>
              <a:rPr lang="it-IT" sz="2000" b="1" dirty="0">
                <a:solidFill>
                  <a:schemeClr val="bg1"/>
                </a:solidFill>
                <a:latin typeface="Georgia" panose="02040502050405020303" pitchFamily="18" charset="0"/>
              </a:rPr>
              <a:t>LA QUESTIONETERRITORIALE</a:t>
            </a:r>
          </a:p>
          <a:p>
            <a:br>
              <a:rPr lang="it-IT" sz="2000" b="1" i="1" dirty="0">
                <a:solidFill>
                  <a:schemeClr val="bg1"/>
                </a:solidFill>
                <a:latin typeface="Georgia" panose="02040502050405020303" pitchFamily="18" charset="0"/>
              </a:rPr>
            </a:br>
            <a:br>
              <a:rPr lang="it-IT" i="1" dirty="0">
                <a:solidFill>
                  <a:schemeClr val="bg1"/>
                </a:solidFill>
              </a:rPr>
            </a:br>
            <a:br>
              <a:rPr lang="it-IT" dirty="0"/>
            </a:br>
            <a:endParaRPr lang="it-IT" dirty="0"/>
          </a:p>
        </p:txBody>
      </p:sp>
      <p:sp>
        <p:nvSpPr>
          <p:cNvPr id="10" name="CasellaDiTesto 9"/>
          <p:cNvSpPr txBox="1"/>
          <p:nvPr/>
        </p:nvSpPr>
        <p:spPr>
          <a:xfrm rot="10800000" flipH="1" flipV="1">
            <a:off x="1754909" y="4185523"/>
            <a:ext cx="5634182" cy="707886"/>
          </a:xfrm>
          <a:prstGeom prst="rect">
            <a:avLst/>
          </a:prstGeom>
          <a:noFill/>
        </p:spPr>
        <p:txBody>
          <a:bodyPr wrap="square" rtlCol="0" anchor="ctr">
            <a:spAutoFit/>
          </a:bodyPr>
          <a:lstStyle/>
          <a:p>
            <a:pPr algn="ctr"/>
            <a:r>
              <a:rPr lang="it-IT" sz="1400" b="1" dirty="0">
                <a:solidFill>
                  <a:schemeClr val="bg1"/>
                </a:solidFill>
                <a:latin typeface="Georgia" panose="02040502050405020303" pitchFamily="18" charset="0"/>
              </a:rPr>
              <a:t>GERONIMO CARDIA</a:t>
            </a:r>
          </a:p>
          <a:p>
            <a:pPr algn="ctr"/>
            <a:r>
              <a:rPr lang="it-IT" sz="1200" b="1" dirty="0">
                <a:solidFill>
                  <a:schemeClr val="bg1"/>
                </a:solidFill>
                <a:latin typeface="Georgia" panose="02040502050405020303" pitchFamily="18" charset="0"/>
              </a:rPr>
              <a:t>avvocato - dottore commercialista - revisore contabile</a:t>
            </a:r>
          </a:p>
          <a:p>
            <a:pPr algn="ctr"/>
            <a:r>
              <a:rPr lang="it-IT" sz="1400" dirty="0">
                <a:latin typeface="Georgia" panose="02040502050405020303" pitchFamily="18" charset="0"/>
                <a:hlinkClick r:id="rId3"/>
              </a:rPr>
              <a:t>www.gclegal.it</a:t>
            </a:r>
            <a:r>
              <a:rPr lang="it-IT" sz="1400" dirty="0">
                <a:latin typeface="Georgia" panose="02040502050405020303" pitchFamily="18" charset="0"/>
              </a:rPr>
              <a:t> </a:t>
            </a:r>
          </a:p>
        </p:txBody>
      </p:sp>
      <p:sp>
        <p:nvSpPr>
          <p:cNvPr id="11" name="object 10"/>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pic>
        <p:nvPicPr>
          <p:cNvPr id="12" name="Immagine 11"/>
          <p:cNvPicPr>
            <a:picLocks noChangeAspect="1"/>
          </p:cNvPicPr>
          <p:nvPr/>
        </p:nvPicPr>
        <p:blipFill>
          <a:blip r:embed="rId4"/>
          <a:stretch>
            <a:fillRect/>
          </a:stretch>
        </p:blipFill>
        <p:spPr>
          <a:xfrm>
            <a:off x="6815366" y="6105133"/>
            <a:ext cx="2274005" cy="512085"/>
          </a:xfrm>
          <a:prstGeom prst="rect">
            <a:avLst/>
          </a:prstGeom>
        </p:spPr>
      </p:pic>
      <p:pic>
        <p:nvPicPr>
          <p:cNvPr id="13" name="Immagin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627" y="4388486"/>
            <a:ext cx="1370018" cy="1374852"/>
          </a:xfrm>
          <a:prstGeom prst="rect">
            <a:avLst/>
          </a:prstGeom>
        </p:spPr>
      </p:pic>
      <p:sp>
        <p:nvSpPr>
          <p:cNvPr id="14"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1</a:t>
            </a:fld>
            <a:endParaRPr lang="it-IT" dirty="0">
              <a:solidFill>
                <a:schemeClr val="bg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11" name="object 1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2" name="object 2"/>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6" name="Segnaposto contenuto 2"/>
          <p:cNvSpPr txBox="1">
            <a:spLocks/>
          </p:cNvSpPr>
          <p:nvPr/>
        </p:nvSpPr>
        <p:spPr>
          <a:xfrm>
            <a:off x="-1" y="505024"/>
            <a:ext cx="8979605" cy="5827775"/>
          </a:xfrm>
          <a:prstGeom prst="rect">
            <a:avLst/>
          </a:prstGeom>
        </p:spPr>
        <p:txBody>
          <a:bodyPr anchor="ctr">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it-IT" sz="6400" dirty="0"/>
          </a:p>
          <a:p>
            <a:pPr marL="0" indent="0" algn="just">
              <a:buNone/>
            </a:pPr>
            <a:r>
              <a:rPr lang="it-IT" sz="6400" dirty="0"/>
              <a:t>Non basta perché </a:t>
            </a:r>
          </a:p>
          <a:p>
            <a:pPr marL="0" indent="0" algn="just">
              <a:buNone/>
            </a:pPr>
            <a:endParaRPr lang="it-IT" sz="6400" dirty="0"/>
          </a:p>
          <a:p>
            <a:pPr marL="0" indent="0" algn="just">
              <a:buNone/>
            </a:pPr>
            <a:r>
              <a:rPr lang="it-IT" sz="6400" dirty="0"/>
              <a:t>dal 2011 </a:t>
            </a:r>
          </a:p>
          <a:p>
            <a:pPr marL="0" indent="0" algn="just">
              <a:buNone/>
            </a:pPr>
            <a:endParaRPr lang="it-IT" sz="6400" dirty="0"/>
          </a:p>
          <a:p>
            <a:pPr marL="0" indent="0" algn="just">
              <a:buNone/>
            </a:pPr>
            <a:r>
              <a:rPr lang="it-IT" sz="6400" dirty="0"/>
              <a:t>ha cominciato a stratificarsi, </a:t>
            </a:r>
          </a:p>
          <a:p>
            <a:pPr marL="0" indent="0" algn="just">
              <a:buNone/>
            </a:pPr>
            <a:r>
              <a:rPr lang="it-IT" sz="6400" dirty="0"/>
              <a:t>in aggiunta alla normativa nazionale, </a:t>
            </a:r>
          </a:p>
          <a:p>
            <a:pPr marL="0" indent="0" algn="just">
              <a:buNone/>
            </a:pPr>
            <a:r>
              <a:rPr lang="it-IT" sz="6400" dirty="0"/>
              <a:t>una regolamentazione </a:t>
            </a:r>
          </a:p>
          <a:p>
            <a:pPr marL="0" indent="0" algn="just">
              <a:buNone/>
            </a:pPr>
            <a:r>
              <a:rPr lang="it-IT" sz="6400" dirty="0"/>
              <a:t>imposta a livello territoriale </a:t>
            </a:r>
          </a:p>
          <a:p>
            <a:pPr marL="0" indent="0" algn="just">
              <a:buNone/>
            </a:pPr>
            <a:r>
              <a:rPr lang="it-IT" sz="6400" dirty="0"/>
              <a:t>da Comuni, Regioni e Province autonome.</a:t>
            </a:r>
            <a:endParaRPr lang="it-IT" sz="4200" dirty="0"/>
          </a:p>
          <a:p>
            <a:pPr marL="0" indent="0" algn="just">
              <a:buFont typeface="Arial" pitchFamily="34" charset="0"/>
              <a:buNone/>
            </a:pPr>
            <a:r>
              <a:rPr lang="it-IT" sz="5600" dirty="0"/>
              <a:t>  </a:t>
            </a:r>
          </a:p>
          <a:p>
            <a:endParaRPr lang="it-IT" dirty="0"/>
          </a:p>
        </p:txBody>
      </p:sp>
      <p:pic>
        <p:nvPicPr>
          <p:cNvPr id="17" name="Immagine 16"/>
          <p:cNvPicPr>
            <a:picLocks noChangeAspect="1"/>
          </p:cNvPicPr>
          <p:nvPr/>
        </p:nvPicPr>
        <p:blipFill>
          <a:blip r:embed="rId2"/>
          <a:stretch>
            <a:fillRect/>
          </a:stretch>
        </p:blipFill>
        <p:spPr>
          <a:xfrm>
            <a:off x="6705600" y="6196563"/>
            <a:ext cx="2274005" cy="487722"/>
          </a:xfrm>
          <a:prstGeom prst="rect">
            <a:avLst/>
          </a:prstGeom>
        </p:spPr>
      </p:pic>
      <p:sp>
        <p:nvSpPr>
          <p:cNvPr id="19" name="object 8"/>
          <p:cNvSpPr txBox="1"/>
          <p:nvPr/>
        </p:nvSpPr>
        <p:spPr>
          <a:xfrm>
            <a:off x="398739" y="272165"/>
            <a:ext cx="3563661" cy="388746"/>
          </a:xfrm>
          <a:prstGeom prst="rect">
            <a:avLst/>
          </a:prstGeom>
          <a:solidFill>
            <a:schemeClr val="tx2"/>
          </a:solidFill>
          <a:ln>
            <a:solidFill>
              <a:schemeClr val="tx2"/>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PREMESSA</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10</a:t>
            </a:fld>
            <a:endParaRPr lang="it-IT" dirty="0">
              <a:solidFill>
                <a:schemeClr val="bg1"/>
              </a:solidFill>
            </a:endParaRPr>
          </a:p>
        </p:txBody>
      </p:sp>
    </p:spTree>
    <p:extLst>
      <p:ext uri="{BB962C8B-B14F-4D97-AF65-F5344CB8AC3E}">
        <p14:creationId xmlns:p14="http://schemas.microsoft.com/office/powerpoint/2010/main" val="193734374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3" name="Rettangolo 2"/>
          <p:cNvSpPr/>
          <p:nvPr/>
        </p:nvSpPr>
        <p:spPr>
          <a:xfrm>
            <a:off x="-710738" y="337601"/>
            <a:ext cx="8572500" cy="463397"/>
          </a:xfrm>
          <a:prstGeom prst="rect">
            <a:avLst/>
          </a:prstGeom>
        </p:spPr>
        <p:txBody>
          <a:bodyPr wrap="square">
            <a:spAutoFit/>
          </a:bodyPr>
          <a:lstStyle/>
          <a:p>
            <a:pPr algn="just">
              <a:lnSpc>
                <a:spcPct val="150000"/>
              </a:lnSpc>
              <a:spcAft>
                <a:spcPts val="1200"/>
              </a:spcAft>
            </a:pPr>
            <a:r>
              <a:rPr lang="it-IT" dirty="0">
                <a:latin typeface="Times New Roman" panose="02020603050405020304" pitchFamily="18" charset="0"/>
                <a:ea typeface="Calibri" panose="020F0502020204030204" pitchFamily="34" charset="0"/>
                <a:cs typeface="Times New Roman" panose="02020603050405020304" pitchFamily="18" charset="0"/>
              </a:rPr>
              <a:t>.</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magine 10"/>
          <p:cNvPicPr>
            <a:picLocks noChangeAspect="1"/>
          </p:cNvPicPr>
          <p:nvPr/>
        </p:nvPicPr>
        <p:blipFill>
          <a:blip r:embed="rId2"/>
          <a:stretch>
            <a:fillRect/>
          </a:stretch>
        </p:blipFill>
        <p:spPr>
          <a:xfrm>
            <a:off x="6703977" y="6196563"/>
            <a:ext cx="2274005" cy="487722"/>
          </a:xfrm>
          <a:prstGeom prst="rect">
            <a:avLst/>
          </a:prstGeom>
        </p:spPr>
      </p:pic>
      <p:sp>
        <p:nvSpPr>
          <p:cNvPr id="8" name="object 8"/>
          <p:cNvSpPr txBox="1"/>
          <p:nvPr/>
        </p:nvSpPr>
        <p:spPr>
          <a:xfrm>
            <a:off x="304800" y="265966"/>
            <a:ext cx="4800600"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QUANDO LA DISTANZA VUOL DIRE DIVIETO</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100</a:t>
            </a:fld>
            <a:endParaRPr lang="it-IT" dirty="0">
              <a:solidFill>
                <a:schemeClr val="bg1"/>
              </a:solidFill>
            </a:endParaRPr>
          </a:p>
        </p:txBody>
      </p:sp>
      <p:sp>
        <p:nvSpPr>
          <p:cNvPr id="4" name="Rettangolo 3"/>
          <p:cNvSpPr/>
          <p:nvPr/>
        </p:nvSpPr>
        <p:spPr>
          <a:xfrm>
            <a:off x="228600" y="920719"/>
            <a:ext cx="8686800" cy="4524315"/>
          </a:xfrm>
          <a:prstGeom prst="rect">
            <a:avLst/>
          </a:prstGeom>
        </p:spPr>
        <p:txBody>
          <a:bodyPr wrap="square">
            <a:spAutoFit/>
          </a:bodyPr>
          <a:lstStyle/>
          <a:p>
            <a:pPr algn="just"/>
            <a:r>
              <a:rPr lang="it-IT" dirty="0"/>
              <a:t>C’era grande attesa per la sentenza della Corte Costituzionale in merito al distanziometro imposto dalla Legge Regione Puglia. C’era grande attesa </a:t>
            </a:r>
            <a:r>
              <a:rPr lang="it-IT" dirty="0" err="1"/>
              <a:t>perchè</a:t>
            </a:r>
            <a:r>
              <a:rPr lang="it-IT" dirty="0"/>
              <a:t> la  giurisprudenza amministrativa aveva  già avuto modo di censurare – fino ad annullare – o distanziometri viziati dall’effetto espulsivo generato da regolamenti comunali, ma ancora no ha rinviato alla Corte Costituzionale nessuna  legge regionale  o nessuna  legge provinciale con  distanziometri viziati da  Effetto Espulsivo. Unico caso atteso  era, come  si diceva, quello relativo alla Legge della Regione Puglia. </a:t>
            </a:r>
          </a:p>
          <a:p>
            <a:pPr algn="just"/>
            <a:endParaRPr lang="it-IT" dirty="0"/>
          </a:p>
          <a:p>
            <a:pPr algn="just"/>
            <a:r>
              <a:rPr lang="it-IT" dirty="0"/>
              <a:t>Ebbene, come  si temeva,  per come strutturata  l’ordinanza di rimessione,  la Corte ha ritenuto di “dichiarare  non  fondate  le questioni  di legittimità  costituzionale  dell’art. 7  della legge della Regione Puglia 13 dicembre  2013, n. 43 (…), sollevate dal Tribunale  amministrativo  regionale  per la Puglia (…) in riferimento all’art. 117, commi secondo, lettera h), e terzo, della Costituzione”. Questa conclusione (i.e. che la Legge Regionale Puglia non è in contrasto  col Decreto Balduzzi) però non  deve minimamente portare  fuori  strada  l’interprete,  posto  che  nel corpo della Sentenza  emerge  a chiare lettere  che la Corte non ha bocciato l’Effetto Espulsivo.</a:t>
            </a:r>
          </a:p>
        </p:txBody>
      </p:sp>
    </p:spTree>
    <p:extLst>
      <p:ext uri="{BB962C8B-B14F-4D97-AF65-F5344CB8AC3E}">
        <p14:creationId xmlns:p14="http://schemas.microsoft.com/office/powerpoint/2010/main" val="376384062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3" name="Rettangolo 2"/>
          <p:cNvSpPr/>
          <p:nvPr/>
        </p:nvSpPr>
        <p:spPr>
          <a:xfrm>
            <a:off x="-710738" y="337601"/>
            <a:ext cx="8572500" cy="463397"/>
          </a:xfrm>
          <a:prstGeom prst="rect">
            <a:avLst/>
          </a:prstGeom>
        </p:spPr>
        <p:txBody>
          <a:bodyPr wrap="square">
            <a:spAutoFit/>
          </a:bodyPr>
          <a:lstStyle/>
          <a:p>
            <a:pPr algn="just">
              <a:lnSpc>
                <a:spcPct val="150000"/>
              </a:lnSpc>
              <a:spcAft>
                <a:spcPts val="1200"/>
              </a:spcAft>
            </a:pPr>
            <a:r>
              <a:rPr lang="it-IT" dirty="0">
                <a:latin typeface="Times New Roman" panose="02020603050405020304" pitchFamily="18" charset="0"/>
                <a:ea typeface="Calibri" panose="020F0502020204030204" pitchFamily="34" charset="0"/>
                <a:cs typeface="Times New Roman" panose="02020603050405020304" pitchFamily="18" charset="0"/>
              </a:rPr>
              <a:t>.</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magine 10"/>
          <p:cNvPicPr>
            <a:picLocks noChangeAspect="1"/>
          </p:cNvPicPr>
          <p:nvPr/>
        </p:nvPicPr>
        <p:blipFill>
          <a:blip r:embed="rId2"/>
          <a:stretch>
            <a:fillRect/>
          </a:stretch>
        </p:blipFill>
        <p:spPr>
          <a:xfrm>
            <a:off x="6703977" y="6196563"/>
            <a:ext cx="2274005" cy="487722"/>
          </a:xfrm>
          <a:prstGeom prst="rect">
            <a:avLst/>
          </a:prstGeom>
        </p:spPr>
      </p:pic>
      <p:sp>
        <p:nvSpPr>
          <p:cNvPr id="8" name="object 8"/>
          <p:cNvSpPr txBox="1"/>
          <p:nvPr/>
        </p:nvSpPr>
        <p:spPr>
          <a:xfrm>
            <a:off x="304800" y="265966"/>
            <a:ext cx="4800600"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QUANDO LA DISTANZA VUOL DIRE DIVIETO</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101</a:t>
            </a:fld>
            <a:endParaRPr lang="it-IT" dirty="0">
              <a:solidFill>
                <a:schemeClr val="bg1"/>
              </a:solidFill>
            </a:endParaRPr>
          </a:p>
        </p:txBody>
      </p:sp>
      <p:sp>
        <p:nvSpPr>
          <p:cNvPr id="2" name="Rettangolo 1"/>
          <p:cNvSpPr/>
          <p:nvPr/>
        </p:nvSpPr>
        <p:spPr>
          <a:xfrm>
            <a:off x="304800" y="1328427"/>
            <a:ext cx="7772400" cy="3970318"/>
          </a:xfrm>
          <a:prstGeom prst="rect">
            <a:avLst/>
          </a:prstGeom>
        </p:spPr>
        <p:txBody>
          <a:bodyPr wrap="square">
            <a:spAutoFit/>
          </a:bodyPr>
          <a:lstStyle/>
          <a:p>
            <a:r>
              <a:rPr lang="it-IT" b="1" dirty="0"/>
              <a:t>LE INDICAZIONI  DELLA CORTE - </a:t>
            </a:r>
            <a:r>
              <a:rPr lang="it-IT" dirty="0"/>
              <a:t>La Corte ha dato due indicazioni importanti. </a:t>
            </a:r>
          </a:p>
          <a:p>
            <a:pPr algn="just"/>
            <a:endParaRPr lang="it-IT" dirty="0"/>
          </a:p>
          <a:p>
            <a:pPr algn="just"/>
            <a:r>
              <a:rPr lang="it-IT" dirty="0"/>
              <a:t>In primo luogo, ha solo affermato  di non  potersi  pronunciare  sull’aspetto dell’Effetto Espulsivo perché  non  proposto  nella  ordinanza   di  rimessione   alla Corte stessa. </a:t>
            </a:r>
          </a:p>
          <a:p>
            <a:pPr algn="just"/>
            <a:endParaRPr lang="it-IT" dirty="0"/>
          </a:p>
          <a:p>
            <a:pPr algn="just"/>
            <a:r>
              <a:rPr lang="it-IT" dirty="0"/>
              <a:t>In secondo luogo, si è presa l’onere di descrivere perfettamente la fattispecie dell’Effetto Espulsivo e di dare  utilissimi  suggerimenti per individuare  e focalizzare i  vizi dell’Effetto Espulsivo, individuandoli   nella  lesione dell’impresa e del principio dell’affidamento. </a:t>
            </a:r>
          </a:p>
          <a:p>
            <a:pPr algn="just"/>
            <a:endParaRPr lang="it-IT" dirty="0"/>
          </a:p>
          <a:p>
            <a:pPr algn="just"/>
            <a:r>
              <a:rPr lang="it-IT" dirty="0"/>
              <a:t>Ebbene, procedendo  con ordine, i passaggi in cui la sentenza  dedica attenzione  alla descrizione  della fattispecie  dell’Effetto Espulsivo sono tra l’altro i seguenti.</a:t>
            </a:r>
          </a:p>
        </p:txBody>
      </p:sp>
    </p:spTree>
    <p:extLst>
      <p:ext uri="{BB962C8B-B14F-4D97-AF65-F5344CB8AC3E}">
        <p14:creationId xmlns:p14="http://schemas.microsoft.com/office/powerpoint/2010/main" val="86816614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3" name="Rettangolo 2"/>
          <p:cNvSpPr/>
          <p:nvPr/>
        </p:nvSpPr>
        <p:spPr>
          <a:xfrm>
            <a:off x="-710738" y="337601"/>
            <a:ext cx="8572500" cy="463397"/>
          </a:xfrm>
          <a:prstGeom prst="rect">
            <a:avLst/>
          </a:prstGeom>
        </p:spPr>
        <p:txBody>
          <a:bodyPr wrap="square">
            <a:spAutoFit/>
          </a:bodyPr>
          <a:lstStyle/>
          <a:p>
            <a:pPr algn="just">
              <a:lnSpc>
                <a:spcPct val="150000"/>
              </a:lnSpc>
              <a:spcAft>
                <a:spcPts val="1200"/>
              </a:spcAft>
            </a:pPr>
            <a:r>
              <a:rPr lang="it-IT" dirty="0">
                <a:latin typeface="Times New Roman" panose="02020603050405020304" pitchFamily="18" charset="0"/>
                <a:ea typeface="Calibri" panose="020F0502020204030204" pitchFamily="34" charset="0"/>
                <a:cs typeface="Times New Roman" panose="02020603050405020304" pitchFamily="18" charset="0"/>
              </a:rPr>
              <a:t>.</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magine 10"/>
          <p:cNvPicPr>
            <a:picLocks noChangeAspect="1"/>
          </p:cNvPicPr>
          <p:nvPr/>
        </p:nvPicPr>
        <p:blipFill>
          <a:blip r:embed="rId2"/>
          <a:stretch>
            <a:fillRect/>
          </a:stretch>
        </p:blipFill>
        <p:spPr>
          <a:xfrm>
            <a:off x="6703977" y="6196563"/>
            <a:ext cx="2274005" cy="487722"/>
          </a:xfrm>
          <a:prstGeom prst="rect">
            <a:avLst/>
          </a:prstGeom>
        </p:spPr>
      </p:pic>
      <p:sp>
        <p:nvSpPr>
          <p:cNvPr id="8" name="object 8"/>
          <p:cNvSpPr txBox="1"/>
          <p:nvPr/>
        </p:nvSpPr>
        <p:spPr>
          <a:xfrm>
            <a:off x="304800" y="265966"/>
            <a:ext cx="4800600"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QUANDO LA DISTANZA VUOL DIRE DIVIETO</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102</a:t>
            </a:fld>
            <a:endParaRPr lang="it-IT" dirty="0">
              <a:solidFill>
                <a:schemeClr val="bg1"/>
              </a:solidFill>
            </a:endParaRPr>
          </a:p>
        </p:txBody>
      </p:sp>
      <p:sp>
        <p:nvSpPr>
          <p:cNvPr id="4" name="Rettangolo 3"/>
          <p:cNvSpPr/>
          <p:nvPr/>
        </p:nvSpPr>
        <p:spPr>
          <a:xfrm>
            <a:off x="304800" y="1079739"/>
            <a:ext cx="8001000" cy="4524315"/>
          </a:xfrm>
          <a:prstGeom prst="rect">
            <a:avLst/>
          </a:prstGeom>
        </p:spPr>
        <p:txBody>
          <a:bodyPr wrap="square">
            <a:spAutoFit/>
          </a:bodyPr>
          <a:lstStyle/>
          <a:p>
            <a:pPr algn="just"/>
            <a:r>
              <a:rPr lang="it-IT" dirty="0"/>
              <a:t>“Le parti private rilevano  come  la norma  puglie- se, più che tutelare  categorie  di persone  particolarmente  esposte  al rischio  della dipendenza dal gioco d’azzardo, produca un vero e proprio ‘effetto espulsivo’ del gioco lecito dal territorio  regionale. Come  emergerebbe dalle relazioni  tecniche  alle- gate  all’atto di  costituzione,  la distanza  minima prevista e l’ampiezza della lista dei luoghi considerati ‘sensibili’ renderebbero praticamente impossibile installare sale da gioco nella quasi totalità dei comuni  della Puglia, compreso il suo capoluogo. Il limite in questione  non  rappresenterebbe, pertanto, una misura di contrasto  della ludopatia, ma si risolverebbe in una generale  regolamentazione del  gioco e delle  scommesse.  </a:t>
            </a:r>
          </a:p>
          <a:p>
            <a:pPr algn="just"/>
            <a:endParaRPr lang="it-IT" dirty="0"/>
          </a:p>
          <a:p>
            <a:pPr algn="just"/>
            <a:r>
              <a:rPr lang="it-IT" dirty="0"/>
              <a:t>La tutela  della salute,  in  quanto  «materia-scopo», esigerebbe,  infatti, la proporzionalità dell’intervento rispetto all’obiettivo perseguito – e dunque, nella specie, la previsione  di una distanza  ragionevole  in rapporto alla densità  dei luoghi ‘sensibili’ e alla concreta diffusione  della ludopatia  nel territorio  regionale, senza potersi tradurre in divieti assoluti, espliciti o surrettizi.</a:t>
            </a:r>
          </a:p>
        </p:txBody>
      </p:sp>
    </p:spTree>
    <p:extLst>
      <p:ext uri="{BB962C8B-B14F-4D97-AF65-F5344CB8AC3E}">
        <p14:creationId xmlns:p14="http://schemas.microsoft.com/office/powerpoint/2010/main" val="16291825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3" name="Rettangolo 2"/>
          <p:cNvSpPr/>
          <p:nvPr/>
        </p:nvSpPr>
        <p:spPr>
          <a:xfrm>
            <a:off x="-710738" y="337601"/>
            <a:ext cx="8572500" cy="463397"/>
          </a:xfrm>
          <a:prstGeom prst="rect">
            <a:avLst/>
          </a:prstGeom>
        </p:spPr>
        <p:txBody>
          <a:bodyPr wrap="square">
            <a:spAutoFit/>
          </a:bodyPr>
          <a:lstStyle/>
          <a:p>
            <a:pPr algn="just">
              <a:lnSpc>
                <a:spcPct val="150000"/>
              </a:lnSpc>
              <a:spcAft>
                <a:spcPts val="1200"/>
              </a:spcAft>
            </a:pPr>
            <a:r>
              <a:rPr lang="it-IT" dirty="0">
                <a:latin typeface="Times New Roman" panose="02020603050405020304" pitchFamily="18" charset="0"/>
                <a:ea typeface="Calibri" panose="020F0502020204030204" pitchFamily="34" charset="0"/>
                <a:cs typeface="Times New Roman" panose="02020603050405020304" pitchFamily="18" charset="0"/>
              </a:rPr>
              <a:t>.</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magine 10"/>
          <p:cNvPicPr>
            <a:picLocks noChangeAspect="1"/>
          </p:cNvPicPr>
          <p:nvPr/>
        </p:nvPicPr>
        <p:blipFill>
          <a:blip r:embed="rId2"/>
          <a:stretch>
            <a:fillRect/>
          </a:stretch>
        </p:blipFill>
        <p:spPr>
          <a:xfrm>
            <a:off x="6703977" y="6196563"/>
            <a:ext cx="2274005" cy="487722"/>
          </a:xfrm>
          <a:prstGeom prst="rect">
            <a:avLst/>
          </a:prstGeom>
        </p:spPr>
      </p:pic>
      <p:sp>
        <p:nvSpPr>
          <p:cNvPr id="8" name="object 8"/>
          <p:cNvSpPr txBox="1"/>
          <p:nvPr/>
        </p:nvSpPr>
        <p:spPr>
          <a:xfrm>
            <a:off x="304800" y="265966"/>
            <a:ext cx="4800600"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QUANDO LA DISTANZA VUOL DIRE DIVIETO</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103</a:t>
            </a:fld>
            <a:endParaRPr lang="it-IT" dirty="0">
              <a:solidFill>
                <a:schemeClr val="bg1"/>
              </a:solidFill>
            </a:endParaRPr>
          </a:p>
        </p:txBody>
      </p:sp>
      <p:sp>
        <p:nvSpPr>
          <p:cNvPr id="2" name="Rettangolo 1"/>
          <p:cNvSpPr/>
          <p:nvPr/>
        </p:nvSpPr>
        <p:spPr>
          <a:xfrm>
            <a:off x="228600" y="951837"/>
            <a:ext cx="8077200" cy="5078313"/>
          </a:xfrm>
          <a:prstGeom prst="rect">
            <a:avLst/>
          </a:prstGeom>
        </p:spPr>
        <p:txBody>
          <a:bodyPr wrap="square">
            <a:spAutoFit/>
          </a:bodyPr>
          <a:lstStyle/>
          <a:p>
            <a:pPr algn="just"/>
            <a:r>
              <a:rPr lang="it-IT" dirty="0"/>
              <a:t>Precludendo  in radice  l’esercizio del gioco lecito nella Regione, la norma  censurata  impedirebbe  di indirizzare  la ‘domanda di gioco verso la legalità e, quindi, di contrastare  la diffusione del gioco il legale, attorno  al quale notoriamente proliferano  ulteriori fenomeni  criminosi,  quali  il riciclaggio, l’incremento  dei patrimoni  della criminalità  organizzata  e forme di violenza nei confronti  dei giocatori insolventi. Lo strumento più efficace  per  contrastare   l’illegalità sarebbe  costituito,  in effetti, dalla presenza  di una  normativa  che  ponga  limiti all’attività, ma che, al contempo,  risponda  alla richiesta  di gioco  lecito  che  fisiologicamente   proviene  dalla  popola- zione. </a:t>
            </a:r>
          </a:p>
          <a:p>
            <a:pPr algn="just"/>
            <a:endParaRPr lang="it-IT" dirty="0"/>
          </a:p>
          <a:p>
            <a:pPr algn="just"/>
            <a:r>
              <a:rPr lang="it-IT" dirty="0"/>
              <a:t>Di questa  strategia  sarebbe  espressione  l’art. 38 del decreto-legge  4 luglio 2006, n. 223 (Disposizioni urgenti per il rilancio economico  e sociale, per il contenimento e la razionalizzazione  della spesa pubblica, nonché  interventi  in materia  di entrate  e di contrasto  all’evasione fiscale), convertito, con modificazioni,  in legge 4 agosto  2006, n. 248, che ha riformato il settore del gioco, anche al fine di assicurarne l’adeguamento al diritto comunitario,  prevedendo, da un lato, l’apertura di settemila nuovi punti vendita e, dall’altro, una serie di misure intese a contenere il fenomeno del gioco illegale”.</a:t>
            </a:r>
          </a:p>
        </p:txBody>
      </p:sp>
    </p:spTree>
    <p:extLst>
      <p:ext uri="{BB962C8B-B14F-4D97-AF65-F5344CB8AC3E}">
        <p14:creationId xmlns:p14="http://schemas.microsoft.com/office/powerpoint/2010/main" val="254306197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3" name="Rettangolo 2"/>
          <p:cNvSpPr/>
          <p:nvPr/>
        </p:nvSpPr>
        <p:spPr>
          <a:xfrm>
            <a:off x="-710738" y="337601"/>
            <a:ext cx="8572500" cy="463397"/>
          </a:xfrm>
          <a:prstGeom prst="rect">
            <a:avLst/>
          </a:prstGeom>
        </p:spPr>
        <p:txBody>
          <a:bodyPr wrap="square">
            <a:spAutoFit/>
          </a:bodyPr>
          <a:lstStyle/>
          <a:p>
            <a:pPr algn="just">
              <a:lnSpc>
                <a:spcPct val="150000"/>
              </a:lnSpc>
              <a:spcAft>
                <a:spcPts val="1200"/>
              </a:spcAft>
            </a:pPr>
            <a:r>
              <a:rPr lang="it-IT" dirty="0">
                <a:latin typeface="Times New Roman" panose="02020603050405020304" pitchFamily="18" charset="0"/>
                <a:ea typeface="Calibri" panose="020F0502020204030204" pitchFamily="34" charset="0"/>
                <a:cs typeface="Times New Roman" panose="02020603050405020304" pitchFamily="18" charset="0"/>
              </a:rPr>
              <a:t>.</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magine 10"/>
          <p:cNvPicPr>
            <a:picLocks noChangeAspect="1"/>
          </p:cNvPicPr>
          <p:nvPr/>
        </p:nvPicPr>
        <p:blipFill>
          <a:blip r:embed="rId2"/>
          <a:stretch>
            <a:fillRect/>
          </a:stretch>
        </p:blipFill>
        <p:spPr>
          <a:xfrm>
            <a:off x="6703977" y="6196563"/>
            <a:ext cx="2274005" cy="487722"/>
          </a:xfrm>
          <a:prstGeom prst="rect">
            <a:avLst/>
          </a:prstGeom>
        </p:spPr>
      </p:pic>
      <p:sp>
        <p:nvSpPr>
          <p:cNvPr id="8" name="object 8"/>
          <p:cNvSpPr txBox="1"/>
          <p:nvPr/>
        </p:nvSpPr>
        <p:spPr>
          <a:xfrm>
            <a:off x="304800" y="265966"/>
            <a:ext cx="4800600"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QUANDO LA DISTANZA VUOL DIRE DIVIETO</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104</a:t>
            </a:fld>
            <a:endParaRPr lang="it-IT" dirty="0">
              <a:solidFill>
                <a:schemeClr val="bg1"/>
              </a:solidFill>
            </a:endParaRPr>
          </a:p>
        </p:txBody>
      </p:sp>
      <p:sp>
        <p:nvSpPr>
          <p:cNvPr id="4" name="Rettangolo 3"/>
          <p:cNvSpPr/>
          <p:nvPr/>
        </p:nvSpPr>
        <p:spPr>
          <a:xfrm>
            <a:off x="228600" y="1537899"/>
            <a:ext cx="8610600" cy="3693319"/>
          </a:xfrm>
          <a:prstGeom prst="rect">
            <a:avLst/>
          </a:prstGeom>
        </p:spPr>
        <p:txBody>
          <a:bodyPr wrap="square">
            <a:spAutoFit/>
          </a:bodyPr>
          <a:lstStyle/>
          <a:p>
            <a:r>
              <a:rPr lang="it-IT" dirty="0"/>
              <a:t>I passaggi  in cui la Corte  afferma  di non  potersi  occupare dell’Effetto Espulsivo ma si preoccupa di esaltarne  i vizi sono  i seguenti:  “le parti private costituite  assumono  che l’art. 7 della legge reg. Puglia n. 43 del 2013, per come è congegnato, più che tutelare le ‘fasce deboli’ della popolazione rispetto  al rischio  della ludopatia,  produrrebbe  un  vero e proprio ‘effetto espulsivo’ del gioco d’azzardo lecito dal territorio regionale. </a:t>
            </a:r>
          </a:p>
          <a:p>
            <a:endParaRPr lang="it-IT" dirty="0"/>
          </a:p>
          <a:p>
            <a:endParaRPr lang="it-IT" dirty="0"/>
          </a:p>
          <a:p>
            <a:r>
              <a:rPr lang="it-IT" dirty="0"/>
              <a:t>La distanza minima  prevista (cinquecento metri  per il percorso pedonale  più breve) e l’ampiezza del catalogo dei luoghi ritenuti  ‘sensibili’ renderebbero, infatti – secondo le stesse parti private – praticamente impossibile installare sale da gioco nella quasi totalità dei comuni della Puglia, compreso il suo capoluogo.</a:t>
            </a:r>
          </a:p>
          <a:p>
            <a:endParaRPr lang="it-IT" dirty="0"/>
          </a:p>
          <a:p>
            <a:endParaRPr lang="it-IT" dirty="0"/>
          </a:p>
        </p:txBody>
      </p:sp>
    </p:spTree>
    <p:extLst>
      <p:ext uri="{BB962C8B-B14F-4D97-AF65-F5344CB8AC3E}">
        <p14:creationId xmlns:p14="http://schemas.microsoft.com/office/powerpoint/2010/main" val="322424256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3" name="Rettangolo 2"/>
          <p:cNvSpPr/>
          <p:nvPr/>
        </p:nvSpPr>
        <p:spPr>
          <a:xfrm>
            <a:off x="-710738" y="337601"/>
            <a:ext cx="8572500" cy="463397"/>
          </a:xfrm>
          <a:prstGeom prst="rect">
            <a:avLst/>
          </a:prstGeom>
        </p:spPr>
        <p:txBody>
          <a:bodyPr wrap="square">
            <a:spAutoFit/>
          </a:bodyPr>
          <a:lstStyle/>
          <a:p>
            <a:pPr algn="just">
              <a:lnSpc>
                <a:spcPct val="150000"/>
              </a:lnSpc>
              <a:spcAft>
                <a:spcPts val="1200"/>
              </a:spcAft>
            </a:pPr>
            <a:r>
              <a:rPr lang="it-IT" dirty="0">
                <a:latin typeface="Times New Roman" panose="02020603050405020304" pitchFamily="18" charset="0"/>
                <a:ea typeface="Calibri" panose="020F0502020204030204" pitchFamily="34" charset="0"/>
                <a:cs typeface="Times New Roman" panose="02020603050405020304" pitchFamily="18" charset="0"/>
              </a:rPr>
              <a:t>.</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magine 10"/>
          <p:cNvPicPr>
            <a:picLocks noChangeAspect="1"/>
          </p:cNvPicPr>
          <p:nvPr/>
        </p:nvPicPr>
        <p:blipFill>
          <a:blip r:embed="rId2"/>
          <a:stretch>
            <a:fillRect/>
          </a:stretch>
        </p:blipFill>
        <p:spPr>
          <a:xfrm>
            <a:off x="6703977" y="6196563"/>
            <a:ext cx="2274005" cy="487722"/>
          </a:xfrm>
          <a:prstGeom prst="rect">
            <a:avLst/>
          </a:prstGeom>
        </p:spPr>
      </p:pic>
      <p:sp>
        <p:nvSpPr>
          <p:cNvPr id="8" name="object 8"/>
          <p:cNvSpPr txBox="1"/>
          <p:nvPr/>
        </p:nvSpPr>
        <p:spPr>
          <a:xfrm>
            <a:off x="304800" y="265966"/>
            <a:ext cx="4800600"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QUANDO LA DISTANZA VUOL DIRE DIVIETO</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105</a:t>
            </a:fld>
            <a:endParaRPr lang="it-IT" dirty="0">
              <a:solidFill>
                <a:schemeClr val="bg1"/>
              </a:solidFill>
            </a:endParaRPr>
          </a:p>
        </p:txBody>
      </p:sp>
      <p:sp>
        <p:nvSpPr>
          <p:cNvPr id="2" name="Rettangolo 1"/>
          <p:cNvSpPr/>
          <p:nvPr/>
        </p:nvSpPr>
        <p:spPr>
          <a:xfrm>
            <a:off x="228600" y="1228836"/>
            <a:ext cx="8077200" cy="3693319"/>
          </a:xfrm>
          <a:prstGeom prst="rect">
            <a:avLst/>
          </a:prstGeom>
        </p:spPr>
        <p:txBody>
          <a:bodyPr wrap="square">
            <a:spAutoFit/>
          </a:bodyPr>
          <a:lstStyle/>
          <a:p>
            <a:pPr algn="just"/>
            <a:r>
              <a:rPr lang="it-IT" dirty="0"/>
              <a:t>In questi termini,  il rilievo si rivela, peraltro, inconferente rispetto  alla censura  sottoposta  all’esame della Corte. Esso non incide, infatti, sul versante della competenza  ad adotta- re la norma impugnata – rispetto al quale resta fermo quanto in precedenza  osservato – ma  su quello del contenuto della regolamentazione concretamente adottata. </a:t>
            </a:r>
          </a:p>
          <a:p>
            <a:pPr algn="just"/>
            <a:endParaRPr lang="it-IT" dirty="0"/>
          </a:p>
          <a:p>
            <a:pPr algn="just"/>
            <a:r>
              <a:rPr lang="it-IT" dirty="0"/>
              <a:t>Al legislatore  pugliese  si rimprovera,  in sostanza  – segnatamente  dalle parti private – di aver emanato  una  norma eccedente  lo scopo e idonea  a paralizzare le iniziative imprenditoriali nel settore del gioco lecito, ledendo anche l’affidamento  di chi aveva in esso investito. Tali profili esulano, tuttavia,  dall’odierno  </a:t>
            </a:r>
            <a:r>
              <a:rPr lang="it-IT" i="1" dirty="0" err="1"/>
              <a:t>thema</a:t>
            </a:r>
            <a:r>
              <a:rPr lang="it-IT" i="1" dirty="0"/>
              <a:t>  </a:t>
            </a:r>
            <a:r>
              <a:rPr lang="it-IT" i="1" dirty="0" err="1"/>
              <a:t>decidendum</a:t>
            </a:r>
            <a:r>
              <a:rPr lang="it-IT" dirty="0"/>
              <a:t>, non  essendo  la Corte chiamata  a verificare la conformità  della norma  impugnata  a parametri  diversi da quelli attinenti  a profili di competenza”.</a:t>
            </a:r>
          </a:p>
        </p:txBody>
      </p:sp>
    </p:spTree>
    <p:extLst>
      <p:ext uri="{BB962C8B-B14F-4D97-AF65-F5344CB8AC3E}">
        <p14:creationId xmlns:p14="http://schemas.microsoft.com/office/powerpoint/2010/main" val="1518375640"/>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3" name="Rettangolo 2"/>
          <p:cNvSpPr/>
          <p:nvPr/>
        </p:nvSpPr>
        <p:spPr>
          <a:xfrm>
            <a:off x="-710738" y="337601"/>
            <a:ext cx="8572500" cy="463397"/>
          </a:xfrm>
          <a:prstGeom prst="rect">
            <a:avLst/>
          </a:prstGeom>
        </p:spPr>
        <p:txBody>
          <a:bodyPr wrap="square">
            <a:spAutoFit/>
          </a:bodyPr>
          <a:lstStyle/>
          <a:p>
            <a:pPr algn="just">
              <a:lnSpc>
                <a:spcPct val="150000"/>
              </a:lnSpc>
              <a:spcAft>
                <a:spcPts val="1200"/>
              </a:spcAft>
            </a:pPr>
            <a:r>
              <a:rPr lang="it-IT" dirty="0">
                <a:latin typeface="Times New Roman" panose="02020603050405020304" pitchFamily="18" charset="0"/>
                <a:ea typeface="Calibri" panose="020F0502020204030204" pitchFamily="34" charset="0"/>
                <a:cs typeface="Times New Roman" panose="02020603050405020304" pitchFamily="18" charset="0"/>
              </a:rPr>
              <a:t>.</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magine 10"/>
          <p:cNvPicPr>
            <a:picLocks noChangeAspect="1"/>
          </p:cNvPicPr>
          <p:nvPr/>
        </p:nvPicPr>
        <p:blipFill>
          <a:blip r:embed="rId2"/>
          <a:stretch>
            <a:fillRect/>
          </a:stretch>
        </p:blipFill>
        <p:spPr>
          <a:xfrm>
            <a:off x="6703977" y="6196563"/>
            <a:ext cx="2274005" cy="487722"/>
          </a:xfrm>
          <a:prstGeom prst="rect">
            <a:avLst/>
          </a:prstGeom>
        </p:spPr>
      </p:pic>
      <p:sp>
        <p:nvSpPr>
          <p:cNvPr id="8" name="object 8"/>
          <p:cNvSpPr txBox="1"/>
          <p:nvPr/>
        </p:nvSpPr>
        <p:spPr>
          <a:xfrm>
            <a:off x="304800" y="265966"/>
            <a:ext cx="4800600"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QUANDO LA DISTANZA VUOL DIRE DIVIETO</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106</a:t>
            </a:fld>
            <a:endParaRPr lang="it-IT" dirty="0">
              <a:solidFill>
                <a:schemeClr val="bg1"/>
              </a:solidFill>
            </a:endParaRPr>
          </a:p>
        </p:txBody>
      </p:sp>
      <p:sp>
        <p:nvSpPr>
          <p:cNvPr id="2" name="Rettangolo 1"/>
          <p:cNvSpPr/>
          <p:nvPr/>
        </p:nvSpPr>
        <p:spPr>
          <a:xfrm>
            <a:off x="297873" y="1125832"/>
            <a:ext cx="7543800" cy="4801314"/>
          </a:xfrm>
          <a:prstGeom prst="rect">
            <a:avLst/>
          </a:prstGeom>
        </p:spPr>
        <p:txBody>
          <a:bodyPr wrap="square">
            <a:spAutoFit/>
          </a:bodyPr>
          <a:lstStyle/>
          <a:p>
            <a:pPr algn="just"/>
            <a:r>
              <a:rPr lang="it-IT" dirty="0"/>
              <a:t>In sostanza la sentenza mette in evidenza che l’Effetto Espulsivo rende la norma in questione  una norma eccedente lo scopo e che è idonea a paralizzare le iniziative imprenditoriali  ed a ledere  il principio  dell’affidamento.  Proprio perché  la Corte ha poi precisato che tuttavia tali temi non sono  stati  proposti  alla sua attenzione  con l’ordinanza di rimessione,  ecco che nei  contenziosi  in essere  potrà  utilmente  richiamarsi  questo passaggio della Sentenza per in- vocare la valutazione  di una  non  manifesta  infondatezza dell’illegittimità  costituzionale  dell’Effetto Espulsivo delle norme  regionali e delle Province Autonome impugnate.</a:t>
            </a:r>
          </a:p>
          <a:p>
            <a:pPr algn="just"/>
            <a:endParaRPr lang="it-IT" dirty="0"/>
          </a:p>
          <a:p>
            <a:pPr algn="just"/>
            <a:r>
              <a:rPr lang="it-IT" dirty="0"/>
              <a:t>È di tutta  evidenza  che se la giurisprudenza amministrativa ha già cominciato  a censurare  l’Effetto Espulsivo dei provvedimenti  comunali  per la violazione dei principi del- la proporzionalità e del  difetto  di istruttoria,  perché  mai non  dovrebbe  rimettere  alla Corte Costituzionale  l’Effetto Espulsivo delle leggi regionali o delle Provincie Autonome?</a:t>
            </a:r>
            <a:endParaRPr lang="it-IT" dirty="0">
              <a:effectLst/>
            </a:endParaRPr>
          </a:p>
        </p:txBody>
      </p:sp>
    </p:spTree>
    <p:extLst>
      <p:ext uri="{BB962C8B-B14F-4D97-AF65-F5344CB8AC3E}">
        <p14:creationId xmlns:p14="http://schemas.microsoft.com/office/powerpoint/2010/main" val="55356508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3" name="Rettangolo 2"/>
          <p:cNvSpPr/>
          <p:nvPr/>
        </p:nvSpPr>
        <p:spPr>
          <a:xfrm>
            <a:off x="-710738" y="337601"/>
            <a:ext cx="8572500" cy="463397"/>
          </a:xfrm>
          <a:prstGeom prst="rect">
            <a:avLst/>
          </a:prstGeom>
        </p:spPr>
        <p:txBody>
          <a:bodyPr wrap="square">
            <a:spAutoFit/>
          </a:bodyPr>
          <a:lstStyle/>
          <a:p>
            <a:pPr algn="just">
              <a:lnSpc>
                <a:spcPct val="150000"/>
              </a:lnSpc>
              <a:spcAft>
                <a:spcPts val="1200"/>
              </a:spcAft>
            </a:pPr>
            <a:r>
              <a:rPr lang="it-IT" dirty="0">
                <a:latin typeface="Times New Roman" panose="02020603050405020304" pitchFamily="18" charset="0"/>
                <a:ea typeface="Calibri" panose="020F0502020204030204" pitchFamily="34" charset="0"/>
                <a:cs typeface="Times New Roman" panose="02020603050405020304" pitchFamily="18" charset="0"/>
              </a:rPr>
              <a:t>.</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magine 10"/>
          <p:cNvPicPr>
            <a:picLocks noChangeAspect="1"/>
          </p:cNvPicPr>
          <p:nvPr/>
        </p:nvPicPr>
        <p:blipFill>
          <a:blip r:embed="rId2"/>
          <a:stretch>
            <a:fillRect/>
          </a:stretch>
        </p:blipFill>
        <p:spPr>
          <a:xfrm>
            <a:off x="6703977" y="6196563"/>
            <a:ext cx="2274005" cy="487722"/>
          </a:xfrm>
          <a:prstGeom prst="rect">
            <a:avLst/>
          </a:prstGeom>
        </p:spPr>
      </p:pic>
      <p:sp>
        <p:nvSpPr>
          <p:cNvPr id="8" name="object 8"/>
          <p:cNvSpPr txBox="1"/>
          <p:nvPr/>
        </p:nvSpPr>
        <p:spPr>
          <a:xfrm>
            <a:off x="304800" y="265966"/>
            <a:ext cx="4800600"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QUANDO LA DISTANZA VUOL DIRE DIVIETO</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107</a:t>
            </a:fld>
            <a:endParaRPr lang="it-IT" dirty="0">
              <a:solidFill>
                <a:schemeClr val="bg1"/>
              </a:solidFill>
            </a:endParaRPr>
          </a:p>
        </p:txBody>
      </p:sp>
      <p:sp>
        <p:nvSpPr>
          <p:cNvPr id="4" name="Rettangolo 3"/>
          <p:cNvSpPr/>
          <p:nvPr/>
        </p:nvSpPr>
        <p:spPr>
          <a:xfrm>
            <a:off x="166491" y="907013"/>
            <a:ext cx="8841509" cy="4801314"/>
          </a:xfrm>
          <a:prstGeom prst="rect">
            <a:avLst/>
          </a:prstGeom>
        </p:spPr>
        <p:txBody>
          <a:bodyPr wrap="square">
            <a:spAutoFit/>
          </a:bodyPr>
          <a:lstStyle/>
          <a:p>
            <a:pPr algn="just"/>
            <a:r>
              <a:rPr lang="it-IT" b="1" dirty="0"/>
              <a:t>LA  SENTENZA  DEL  TAR  TOSCANA   –  </a:t>
            </a:r>
            <a:r>
              <a:rPr lang="it-IT" dirty="0"/>
              <a:t>Oltre  alle sentenze che hanno  censurato  l’Effetto Espulsivo già richiamate  nei precedenti  interventi,  si ricorda  oggi quella del Tribunale Amministrativo Regionale della Toscana che ha annullato il distanziometro del Regolamento di Livorno.  Significativi i passaggi che si richiamano. </a:t>
            </a:r>
          </a:p>
          <a:p>
            <a:pPr algn="just"/>
            <a:endParaRPr lang="it-IT" dirty="0"/>
          </a:p>
          <a:p>
            <a:pPr algn="just"/>
            <a:r>
              <a:rPr lang="it-IT" dirty="0"/>
              <a:t>“La perizia (…) giunge  alla conclusione  che mediante  l’applicazione delle disposizioni regolamentari impugnate  nel- la città di Livorno sarebbe  vietata ogni  nuova allocazione degli esercizi di cui si tratta, con le sole eccezioni dalla zona portuale  in cui gli strumenti di governo  del territorio  non consentono di inserire  attività ludiche; del territorio  agricolo non  edificato (….) dove non  vi sono edifici in cui insediare alcuna delle attività in questione  anche in ragione delle prescrizioni dello strumento urbanistico  e dei vincoli presenti, come quelli paesaggistico e idrogeologico, e infine delle piccole aree libere nell’abitato di Antignano e Montenero  che  sono  zone  di pregio  prettamente residenziali  e sature,  nelle  quali  lo strumento urbanistico  non  permetterebbe  l’insediamento  delle attività de </a:t>
            </a:r>
            <a:r>
              <a:rPr lang="it-IT" dirty="0" err="1"/>
              <a:t>quibus</a:t>
            </a:r>
            <a:r>
              <a:rPr lang="it-IT" dirty="0"/>
              <a:t>. (…) le pur lodevoli intenzioni  di contrastare  il gioco compulsivo  e le conseguenze negative che ne derivano non può esprimersi in atti che finiscono con lo svuotare completamente l’esercizio della libertà di iniziativa economica. </a:t>
            </a:r>
          </a:p>
        </p:txBody>
      </p:sp>
    </p:spTree>
    <p:extLst>
      <p:ext uri="{BB962C8B-B14F-4D97-AF65-F5344CB8AC3E}">
        <p14:creationId xmlns:p14="http://schemas.microsoft.com/office/powerpoint/2010/main" val="367517751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3" name="Rettangolo 2"/>
          <p:cNvSpPr/>
          <p:nvPr/>
        </p:nvSpPr>
        <p:spPr>
          <a:xfrm>
            <a:off x="-710738" y="337601"/>
            <a:ext cx="8572500" cy="463397"/>
          </a:xfrm>
          <a:prstGeom prst="rect">
            <a:avLst/>
          </a:prstGeom>
        </p:spPr>
        <p:txBody>
          <a:bodyPr wrap="square">
            <a:spAutoFit/>
          </a:bodyPr>
          <a:lstStyle/>
          <a:p>
            <a:pPr algn="just">
              <a:lnSpc>
                <a:spcPct val="150000"/>
              </a:lnSpc>
              <a:spcAft>
                <a:spcPts val="1200"/>
              </a:spcAft>
            </a:pPr>
            <a:r>
              <a:rPr lang="it-IT" dirty="0">
                <a:latin typeface="Times New Roman" panose="02020603050405020304" pitchFamily="18" charset="0"/>
                <a:ea typeface="Calibri" panose="020F0502020204030204" pitchFamily="34" charset="0"/>
                <a:cs typeface="Times New Roman" panose="02020603050405020304" pitchFamily="18" charset="0"/>
              </a:rPr>
              <a:t>.</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magine 10"/>
          <p:cNvPicPr>
            <a:picLocks noChangeAspect="1"/>
          </p:cNvPicPr>
          <p:nvPr/>
        </p:nvPicPr>
        <p:blipFill>
          <a:blip r:embed="rId2"/>
          <a:stretch>
            <a:fillRect/>
          </a:stretch>
        </p:blipFill>
        <p:spPr>
          <a:xfrm>
            <a:off x="6703977" y="6196563"/>
            <a:ext cx="2274005" cy="487722"/>
          </a:xfrm>
          <a:prstGeom prst="rect">
            <a:avLst/>
          </a:prstGeom>
        </p:spPr>
      </p:pic>
      <p:sp>
        <p:nvSpPr>
          <p:cNvPr id="8" name="object 8"/>
          <p:cNvSpPr txBox="1"/>
          <p:nvPr/>
        </p:nvSpPr>
        <p:spPr>
          <a:xfrm>
            <a:off x="304800" y="265966"/>
            <a:ext cx="4800600"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QUANDO LA DISTANZA VUOL DIRE DIVIETO</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108</a:t>
            </a:fld>
            <a:endParaRPr lang="it-IT" dirty="0">
              <a:solidFill>
                <a:schemeClr val="bg1"/>
              </a:solidFill>
            </a:endParaRPr>
          </a:p>
        </p:txBody>
      </p:sp>
      <p:sp>
        <p:nvSpPr>
          <p:cNvPr id="2" name="Rettangolo 1"/>
          <p:cNvSpPr/>
          <p:nvPr/>
        </p:nvSpPr>
        <p:spPr>
          <a:xfrm>
            <a:off x="228600" y="935026"/>
            <a:ext cx="8749382" cy="5078313"/>
          </a:xfrm>
          <a:prstGeom prst="rect">
            <a:avLst/>
          </a:prstGeom>
        </p:spPr>
        <p:txBody>
          <a:bodyPr wrap="square">
            <a:spAutoFit/>
          </a:bodyPr>
          <a:lstStyle/>
          <a:p>
            <a:pPr algn="just"/>
            <a:r>
              <a:rPr lang="it-IT" dirty="0"/>
              <a:t>In altri termini, a fronte di una attività ammessa e disciplinata dalla legislazione  statale  come  quella di cui si tratta l’ente locale non può adottare provvedimenti i quali finiscano per inibire completamente il suo esercizio, </a:t>
            </a:r>
            <a:r>
              <a:rPr lang="it-IT" dirty="0" err="1"/>
              <a:t>poichè</a:t>
            </a:r>
            <a:r>
              <a:rPr lang="it-IT" dirty="0"/>
              <a:t> in tal modo verrebbe sostanzialmente espropriato  il diritto  di iniziativa economica.  </a:t>
            </a:r>
          </a:p>
          <a:p>
            <a:pPr algn="just"/>
            <a:endParaRPr lang="it-IT" dirty="0"/>
          </a:p>
          <a:p>
            <a:pPr algn="just"/>
            <a:r>
              <a:rPr lang="it-IT" dirty="0"/>
              <a:t>Il regolamento in questione, per l’ampiezza e anche la genericità delle dizioni  in esso contenute,  quale ad esempio  quella  di ‘studio </a:t>
            </a:r>
            <a:r>
              <a:rPr lang="it-IT" dirty="0" err="1"/>
              <a:t>medico’</a:t>
            </a:r>
            <a:r>
              <a:rPr lang="it-IT" dirty="0"/>
              <a:t> come correttamente dedotto dai ricorrenti,  finisce  con  il vietare  l’apertura degli  esercizi  di cui si tratta  in  tutto il  territorio   del  Comune   di  Livorno (…).   </a:t>
            </a:r>
          </a:p>
          <a:p>
            <a:pPr algn="just"/>
            <a:endParaRPr lang="it-IT" dirty="0"/>
          </a:p>
          <a:p>
            <a:pPr algn="just"/>
            <a:r>
              <a:rPr lang="it-IT" dirty="0"/>
              <a:t>Si  può  quindi  concludere   che così operando, l’Amministrazione ha effettuato un’espropriazione di fatto della  libertà  di  iniziativa  economica relativamente   all’apertura  di  esercizi la cui liceità è stabilita nella legislazione  statale. </a:t>
            </a:r>
          </a:p>
          <a:p>
            <a:pPr algn="just"/>
            <a:endParaRPr lang="it-IT" dirty="0"/>
          </a:p>
          <a:p>
            <a:pPr algn="just"/>
            <a:r>
              <a:rPr lang="it-IT" dirty="0"/>
              <a:t>L’intento politico dell’Amministrazione comunale, di inibire  l’esercizio  del  gioco,  avrebbe  dovuto carattere  politico  quali, ad  esempio,  una  mozione  rivolta agli organi statali per modificare la normativa  (statale) che lo consente.</a:t>
            </a:r>
          </a:p>
        </p:txBody>
      </p:sp>
    </p:spTree>
    <p:extLst>
      <p:ext uri="{BB962C8B-B14F-4D97-AF65-F5344CB8AC3E}">
        <p14:creationId xmlns:p14="http://schemas.microsoft.com/office/powerpoint/2010/main" val="19453177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3" name="Rettangolo 2"/>
          <p:cNvSpPr/>
          <p:nvPr/>
        </p:nvSpPr>
        <p:spPr>
          <a:xfrm>
            <a:off x="-710738" y="337601"/>
            <a:ext cx="8572500" cy="463397"/>
          </a:xfrm>
          <a:prstGeom prst="rect">
            <a:avLst/>
          </a:prstGeom>
        </p:spPr>
        <p:txBody>
          <a:bodyPr wrap="square">
            <a:spAutoFit/>
          </a:bodyPr>
          <a:lstStyle/>
          <a:p>
            <a:pPr algn="just">
              <a:lnSpc>
                <a:spcPct val="150000"/>
              </a:lnSpc>
              <a:spcAft>
                <a:spcPts val="1200"/>
              </a:spcAft>
            </a:pPr>
            <a:r>
              <a:rPr lang="it-IT" dirty="0">
                <a:latin typeface="Times New Roman" panose="02020603050405020304" pitchFamily="18" charset="0"/>
                <a:ea typeface="Calibri" panose="020F0502020204030204" pitchFamily="34" charset="0"/>
                <a:cs typeface="Times New Roman" panose="02020603050405020304" pitchFamily="18" charset="0"/>
              </a:rPr>
              <a:t>.</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magine 10"/>
          <p:cNvPicPr>
            <a:picLocks noChangeAspect="1"/>
          </p:cNvPicPr>
          <p:nvPr/>
        </p:nvPicPr>
        <p:blipFill>
          <a:blip r:embed="rId2"/>
          <a:stretch>
            <a:fillRect/>
          </a:stretch>
        </p:blipFill>
        <p:spPr>
          <a:xfrm>
            <a:off x="6703977" y="6196563"/>
            <a:ext cx="2274005" cy="487722"/>
          </a:xfrm>
          <a:prstGeom prst="rect">
            <a:avLst/>
          </a:prstGeom>
        </p:spPr>
      </p:pic>
      <p:sp>
        <p:nvSpPr>
          <p:cNvPr id="8" name="object 8"/>
          <p:cNvSpPr txBox="1"/>
          <p:nvPr/>
        </p:nvSpPr>
        <p:spPr>
          <a:xfrm>
            <a:off x="304800" y="265966"/>
            <a:ext cx="4800600"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QUANDO LA DISTANZA VUOL DIRE DIVIETO</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109</a:t>
            </a:fld>
            <a:endParaRPr lang="it-IT" dirty="0">
              <a:solidFill>
                <a:schemeClr val="bg1"/>
              </a:solidFill>
            </a:endParaRPr>
          </a:p>
        </p:txBody>
      </p:sp>
      <p:sp>
        <p:nvSpPr>
          <p:cNvPr id="4" name="Rettangolo 3"/>
          <p:cNvSpPr/>
          <p:nvPr/>
        </p:nvSpPr>
        <p:spPr>
          <a:xfrm>
            <a:off x="76200" y="1219200"/>
            <a:ext cx="8765309" cy="3970318"/>
          </a:xfrm>
          <a:prstGeom prst="rect">
            <a:avLst/>
          </a:prstGeom>
        </p:spPr>
        <p:txBody>
          <a:bodyPr wrap="square">
            <a:spAutoFit/>
          </a:bodyPr>
          <a:lstStyle/>
          <a:p>
            <a:pPr algn="just"/>
            <a:r>
              <a:rPr lang="it-IT" dirty="0"/>
              <a:t>Ma finché  detta  normativa  resta  vigente,  gli atti dell’Amministrazione  comunale  non  possono  arrivare a vietare tout  court un’attività considerata  lecita dall’ordinamento;  questa può solo essere limitata nel suo esercizio protezione  nell’ordinamento ed in particolare la salute, nelle sue  diverse  articolazioni  della prevenzione  della ludo- patia ma  anche  dell’inquinamento acustico  e della quiete pubblica (art. 4, comma 2, L.R. 57/2013) e, comunque, sempre nei limiti della ragionevolezza e della proporzionalità.  </a:t>
            </a:r>
          </a:p>
          <a:p>
            <a:pPr algn="just"/>
            <a:endParaRPr lang="it-IT" dirty="0"/>
          </a:p>
          <a:p>
            <a:pPr algn="just"/>
            <a:r>
              <a:rPr lang="it-IT" dirty="0"/>
              <a:t>Non è però consentito  di pervenire  in via regolamentare ad un sostanziale divieto di svolgere in tutto il territorio comunale un’attività che, si ripete, è pur sempre  considerata  lecita dall’ordinamento.”</a:t>
            </a:r>
          </a:p>
          <a:p>
            <a:pPr algn="just"/>
            <a:endParaRPr lang="it-IT" dirty="0"/>
          </a:p>
          <a:p>
            <a:pPr algn="just"/>
            <a:r>
              <a:rPr lang="it-IT" dirty="0"/>
              <a:t>A quando  il turno  dell’Effetto Espulsivo generato  con i distanziometri delle Leggi delle Regioni e delle Provincie Autonome?</a:t>
            </a:r>
            <a:endParaRPr lang="it-IT" dirty="0">
              <a:effectLst/>
            </a:endParaRPr>
          </a:p>
        </p:txBody>
      </p:sp>
    </p:spTree>
    <p:extLst>
      <p:ext uri="{BB962C8B-B14F-4D97-AF65-F5344CB8AC3E}">
        <p14:creationId xmlns:p14="http://schemas.microsoft.com/office/powerpoint/2010/main" val="19527013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11" name="object 1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2" name="object 2"/>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6" name="Segnaposto contenuto 2"/>
          <p:cNvSpPr txBox="1">
            <a:spLocks/>
          </p:cNvSpPr>
          <p:nvPr/>
        </p:nvSpPr>
        <p:spPr>
          <a:xfrm>
            <a:off x="-1" y="505024"/>
            <a:ext cx="8979605" cy="5827775"/>
          </a:xfrm>
          <a:prstGeom prst="rect">
            <a:avLst/>
          </a:prstGeom>
        </p:spPr>
        <p:txBody>
          <a:bodyPr anchor="ctr">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it-IT" sz="6400" dirty="0"/>
          </a:p>
          <a:p>
            <a:pPr marL="0" indent="0" algn="just">
              <a:buNone/>
            </a:pPr>
            <a:r>
              <a:rPr lang="it-IT" sz="6400" dirty="0"/>
              <a:t>Usando le competenze di legge concesse, gli enti territoriali hanno cominciato a legiferare. </a:t>
            </a:r>
          </a:p>
          <a:p>
            <a:pPr marL="0" indent="0" algn="just">
              <a:buNone/>
            </a:pPr>
            <a:r>
              <a:rPr lang="it-IT" sz="6400" dirty="0"/>
              <a:t>Ma si sono creati problemi rilevanti, non tanto per </a:t>
            </a:r>
            <a:r>
              <a:rPr lang="it-IT" sz="6400" dirty="0" err="1"/>
              <a:t>l’</a:t>
            </a:r>
            <a:r>
              <a:rPr lang="it-IT" sz="6400" i="1" dirty="0" err="1"/>
              <a:t>an</a:t>
            </a:r>
            <a:r>
              <a:rPr lang="it-IT" sz="6400" dirty="0"/>
              <a:t>, piuttosto per il </a:t>
            </a:r>
            <a:r>
              <a:rPr lang="it-IT" sz="6400" i="1" dirty="0" err="1"/>
              <a:t>quomodo</a:t>
            </a:r>
            <a:r>
              <a:rPr lang="it-IT" sz="6400" dirty="0"/>
              <a:t> e per il </a:t>
            </a:r>
            <a:r>
              <a:rPr lang="it-IT" sz="6400" i="1" dirty="0"/>
              <a:t>quantum.</a:t>
            </a:r>
            <a:r>
              <a:rPr lang="it-IT" sz="6400" dirty="0"/>
              <a:t>  </a:t>
            </a:r>
          </a:p>
          <a:p>
            <a:pPr algn="just">
              <a:buFontTx/>
              <a:buChar char="-"/>
            </a:pPr>
            <a:r>
              <a:rPr lang="it-IT" sz="6400" i="1" dirty="0" err="1"/>
              <a:t>quomodo</a:t>
            </a:r>
            <a:r>
              <a:rPr lang="it-IT" sz="6400" dirty="0"/>
              <a:t>: siamo sicuri che l’idea che hanno avuto è giusta e raggiunge l’obiettivo?</a:t>
            </a:r>
          </a:p>
          <a:p>
            <a:pPr algn="just">
              <a:buFontTx/>
              <a:buChar char="-"/>
            </a:pPr>
            <a:r>
              <a:rPr lang="it-IT" sz="6400" i="1" dirty="0"/>
              <a:t>Quantum</a:t>
            </a:r>
            <a:r>
              <a:rPr lang="it-IT" sz="6400" dirty="0"/>
              <a:t>: siamo sicuri che l’idea che hanno avuto è attuabile in concreto?</a:t>
            </a:r>
            <a:endParaRPr lang="it-IT" sz="4200" dirty="0"/>
          </a:p>
          <a:p>
            <a:pPr marL="0" indent="0" algn="just">
              <a:buFont typeface="Arial" pitchFamily="34" charset="0"/>
              <a:buNone/>
            </a:pPr>
            <a:r>
              <a:rPr lang="it-IT" sz="5600" dirty="0"/>
              <a:t>  </a:t>
            </a:r>
          </a:p>
          <a:p>
            <a:endParaRPr lang="it-IT" dirty="0"/>
          </a:p>
        </p:txBody>
      </p:sp>
      <p:pic>
        <p:nvPicPr>
          <p:cNvPr id="17" name="Immagine 16"/>
          <p:cNvPicPr>
            <a:picLocks noChangeAspect="1"/>
          </p:cNvPicPr>
          <p:nvPr/>
        </p:nvPicPr>
        <p:blipFill>
          <a:blip r:embed="rId2"/>
          <a:stretch>
            <a:fillRect/>
          </a:stretch>
        </p:blipFill>
        <p:spPr>
          <a:xfrm>
            <a:off x="6705600" y="6196563"/>
            <a:ext cx="2274005" cy="487722"/>
          </a:xfrm>
          <a:prstGeom prst="rect">
            <a:avLst/>
          </a:prstGeom>
        </p:spPr>
      </p:pic>
      <p:sp>
        <p:nvSpPr>
          <p:cNvPr id="19" name="object 8"/>
          <p:cNvSpPr txBox="1"/>
          <p:nvPr/>
        </p:nvSpPr>
        <p:spPr>
          <a:xfrm>
            <a:off x="398739" y="272165"/>
            <a:ext cx="3563661" cy="388746"/>
          </a:xfrm>
          <a:prstGeom prst="rect">
            <a:avLst/>
          </a:prstGeom>
          <a:solidFill>
            <a:schemeClr val="tx2"/>
          </a:solidFill>
          <a:ln>
            <a:solidFill>
              <a:schemeClr val="tx2"/>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PREMESSA</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11</a:t>
            </a:fld>
            <a:endParaRPr lang="it-IT" dirty="0">
              <a:solidFill>
                <a:schemeClr val="bg1"/>
              </a:solidFill>
            </a:endParaRPr>
          </a:p>
        </p:txBody>
      </p:sp>
    </p:spTree>
    <p:extLst>
      <p:ext uri="{BB962C8B-B14F-4D97-AF65-F5344CB8AC3E}">
        <p14:creationId xmlns:p14="http://schemas.microsoft.com/office/powerpoint/2010/main" val="3039755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11" name="object 1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2" name="object 2"/>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6" name="Segnaposto contenuto 2"/>
          <p:cNvSpPr txBox="1">
            <a:spLocks/>
          </p:cNvSpPr>
          <p:nvPr/>
        </p:nvSpPr>
        <p:spPr>
          <a:xfrm>
            <a:off x="-1" y="505024"/>
            <a:ext cx="8979605" cy="5827775"/>
          </a:xfrm>
          <a:prstGeom prst="rect">
            <a:avLst/>
          </a:prstGeom>
        </p:spPr>
        <p:txBody>
          <a:bodyPr anchor="ctr">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it-IT" sz="4600" dirty="0"/>
          </a:p>
          <a:p>
            <a:pPr algn="just">
              <a:buFontTx/>
              <a:buChar char="-"/>
            </a:pPr>
            <a:r>
              <a:rPr lang="it-IT" sz="4600" dirty="0"/>
              <a:t>Le misure del territorio</a:t>
            </a:r>
          </a:p>
          <a:p>
            <a:pPr marL="0" indent="0" algn="just">
              <a:buNone/>
            </a:pPr>
            <a:endParaRPr lang="it-IT" sz="4600" dirty="0"/>
          </a:p>
          <a:p>
            <a:pPr algn="just">
              <a:buFontTx/>
              <a:buChar char="-"/>
            </a:pPr>
            <a:r>
              <a:rPr lang="it-IT" sz="4600" dirty="0"/>
              <a:t>I dubbi sull’efficacia delle misure</a:t>
            </a:r>
          </a:p>
          <a:p>
            <a:pPr algn="just">
              <a:buFontTx/>
              <a:buChar char="-"/>
            </a:pPr>
            <a:endParaRPr lang="it-IT" sz="4600" dirty="0"/>
          </a:p>
          <a:p>
            <a:pPr algn="just">
              <a:buFontTx/>
              <a:buChar char="-"/>
            </a:pPr>
            <a:r>
              <a:rPr lang="it-IT" sz="4600" dirty="0"/>
              <a:t>L’Effetto Espulsivo in luogo della regolamentazione</a:t>
            </a:r>
          </a:p>
          <a:p>
            <a:pPr algn="just">
              <a:buFontTx/>
              <a:buChar char="-"/>
            </a:pPr>
            <a:endParaRPr lang="it-IT" sz="4600" dirty="0"/>
          </a:p>
          <a:p>
            <a:pPr algn="just">
              <a:buFontTx/>
              <a:buChar char="-"/>
            </a:pPr>
            <a:r>
              <a:rPr lang="it-IT" sz="4600" dirty="0"/>
              <a:t>La battaglia per la (non) compatibilità delle misure con l’ordinamento giuridico</a:t>
            </a:r>
          </a:p>
          <a:p>
            <a:pPr algn="just">
              <a:buFontTx/>
              <a:buChar char="-"/>
            </a:pPr>
            <a:endParaRPr lang="it-IT" sz="4600" dirty="0"/>
          </a:p>
          <a:p>
            <a:pPr algn="just">
              <a:buFontTx/>
              <a:buChar char="-"/>
            </a:pPr>
            <a:r>
              <a:rPr lang="it-IT" sz="4600" dirty="0"/>
              <a:t>La giurisprudenza dove è arrivata. </a:t>
            </a:r>
          </a:p>
          <a:p>
            <a:pPr marL="0" indent="0" algn="just">
              <a:buFont typeface="Arial" pitchFamily="34" charset="0"/>
              <a:buNone/>
            </a:pPr>
            <a:endParaRPr lang="it-IT" sz="5600" dirty="0"/>
          </a:p>
          <a:p>
            <a:endParaRPr lang="it-IT" dirty="0"/>
          </a:p>
        </p:txBody>
      </p:sp>
      <p:pic>
        <p:nvPicPr>
          <p:cNvPr id="17" name="Immagine 16"/>
          <p:cNvPicPr>
            <a:picLocks noChangeAspect="1"/>
          </p:cNvPicPr>
          <p:nvPr/>
        </p:nvPicPr>
        <p:blipFill>
          <a:blip r:embed="rId2"/>
          <a:stretch>
            <a:fillRect/>
          </a:stretch>
        </p:blipFill>
        <p:spPr>
          <a:xfrm>
            <a:off x="6705600" y="6196563"/>
            <a:ext cx="2274005" cy="487722"/>
          </a:xfrm>
          <a:prstGeom prst="rect">
            <a:avLst/>
          </a:prstGeom>
        </p:spPr>
      </p:pic>
      <p:sp>
        <p:nvSpPr>
          <p:cNvPr id="19" name="object 8"/>
          <p:cNvSpPr txBox="1"/>
          <p:nvPr/>
        </p:nvSpPr>
        <p:spPr>
          <a:xfrm>
            <a:off x="398739" y="272165"/>
            <a:ext cx="3563661" cy="388746"/>
          </a:xfrm>
          <a:prstGeom prst="rect">
            <a:avLst/>
          </a:prstGeom>
          <a:solidFill>
            <a:schemeClr val="tx2"/>
          </a:solidFill>
          <a:ln>
            <a:solidFill>
              <a:schemeClr val="tx2"/>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PREMESSA</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12</a:t>
            </a:fld>
            <a:endParaRPr lang="it-IT" dirty="0">
              <a:solidFill>
                <a:schemeClr val="bg1"/>
              </a:solidFill>
            </a:endParaRPr>
          </a:p>
        </p:txBody>
      </p:sp>
    </p:spTree>
    <p:extLst>
      <p:ext uri="{BB962C8B-B14F-4D97-AF65-F5344CB8AC3E}">
        <p14:creationId xmlns:p14="http://schemas.microsoft.com/office/powerpoint/2010/main" val="21139792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11" name="object 1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2" name="object 2"/>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6" name="Segnaposto contenuto 2"/>
          <p:cNvSpPr txBox="1">
            <a:spLocks/>
          </p:cNvSpPr>
          <p:nvPr/>
        </p:nvSpPr>
        <p:spPr>
          <a:xfrm>
            <a:off x="-1" y="505024"/>
            <a:ext cx="8979605" cy="5827775"/>
          </a:xfrm>
          <a:prstGeom prst="rect">
            <a:avLst/>
          </a:prstGeom>
        </p:spPr>
        <p:txBody>
          <a:bodyPr anchor="ctr">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it-IT" sz="4600" dirty="0"/>
          </a:p>
          <a:p>
            <a:pPr marL="0" indent="0" algn="just">
              <a:buNone/>
            </a:pPr>
            <a:endParaRPr lang="it-IT" sz="4600" dirty="0"/>
          </a:p>
          <a:p>
            <a:pPr marL="0" indent="0" algn="just">
              <a:buNone/>
            </a:pPr>
            <a:endParaRPr lang="it-IT" sz="4600" dirty="0"/>
          </a:p>
          <a:p>
            <a:pPr marL="0" indent="0" algn="just">
              <a:buNone/>
            </a:pPr>
            <a:r>
              <a:rPr lang="it-IT" sz="4600" dirty="0"/>
              <a:t>Chi parla di gioco deve essere preparato.  Chi si cimenta nel concepimento di provvedimenti normativi, di più.  Gli interessi costituzionali sono molteplici e le discipline coinvolte ancor di più.</a:t>
            </a:r>
          </a:p>
          <a:p>
            <a:pPr marL="0" indent="0" algn="just">
              <a:buNone/>
            </a:pPr>
            <a:endParaRPr lang="it-IT" sz="4600" dirty="0"/>
          </a:p>
          <a:p>
            <a:pPr lvl="1" algn="just">
              <a:buFontTx/>
              <a:buChar char="-"/>
            </a:pPr>
            <a:r>
              <a:rPr lang="it-IT" sz="4200" dirty="0"/>
              <a:t>Salute</a:t>
            </a:r>
          </a:p>
          <a:p>
            <a:pPr lvl="1" algn="just">
              <a:buFontTx/>
              <a:buChar char="-"/>
            </a:pPr>
            <a:r>
              <a:rPr lang="it-IT" sz="4200" dirty="0"/>
              <a:t>Risparmio</a:t>
            </a:r>
          </a:p>
          <a:p>
            <a:pPr lvl="1" algn="just">
              <a:buFontTx/>
              <a:buChar char="-"/>
            </a:pPr>
            <a:r>
              <a:rPr lang="it-IT" sz="4200" dirty="0"/>
              <a:t>Ordine pubblico</a:t>
            </a:r>
          </a:p>
          <a:p>
            <a:pPr lvl="1" algn="just">
              <a:buFontTx/>
              <a:buChar char="-"/>
            </a:pPr>
            <a:r>
              <a:rPr lang="it-IT" sz="4200" dirty="0"/>
              <a:t>Gettito erariale</a:t>
            </a:r>
          </a:p>
          <a:p>
            <a:pPr lvl="1" algn="just">
              <a:buFontTx/>
              <a:buChar char="-"/>
            </a:pPr>
            <a:r>
              <a:rPr lang="it-IT" sz="4200" dirty="0"/>
              <a:t>Impresa</a:t>
            </a:r>
          </a:p>
          <a:p>
            <a:pPr lvl="1" algn="just">
              <a:buFontTx/>
              <a:buChar char="-"/>
            </a:pPr>
            <a:r>
              <a:rPr lang="it-IT" sz="4200" dirty="0"/>
              <a:t>Lavoro</a:t>
            </a:r>
          </a:p>
          <a:p>
            <a:pPr lvl="1" algn="just">
              <a:buFontTx/>
              <a:buChar char="-"/>
            </a:pPr>
            <a:endParaRPr lang="it-IT" sz="4200" dirty="0"/>
          </a:p>
          <a:p>
            <a:pPr marL="0" indent="0" algn="just">
              <a:buFont typeface="Arial" pitchFamily="34" charset="0"/>
              <a:buNone/>
            </a:pPr>
            <a:endParaRPr lang="it-IT" sz="5600" dirty="0"/>
          </a:p>
          <a:p>
            <a:endParaRPr lang="it-IT" dirty="0"/>
          </a:p>
        </p:txBody>
      </p:sp>
      <p:pic>
        <p:nvPicPr>
          <p:cNvPr id="17" name="Immagine 16"/>
          <p:cNvPicPr>
            <a:picLocks noChangeAspect="1"/>
          </p:cNvPicPr>
          <p:nvPr/>
        </p:nvPicPr>
        <p:blipFill>
          <a:blip r:embed="rId2"/>
          <a:stretch>
            <a:fillRect/>
          </a:stretch>
        </p:blipFill>
        <p:spPr>
          <a:xfrm>
            <a:off x="6705600" y="6196563"/>
            <a:ext cx="2274005" cy="487722"/>
          </a:xfrm>
          <a:prstGeom prst="rect">
            <a:avLst/>
          </a:prstGeom>
        </p:spPr>
      </p:pic>
      <p:sp>
        <p:nvSpPr>
          <p:cNvPr id="19" name="object 8"/>
          <p:cNvSpPr txBox="1"/>
          <p:nvPr/>
        </p:nvSpPr>
        <p:spPr>
          <a:xfrm>
            <a:off x="398739" y="272165"/>
            <a:ext cx="3563661" cy="388746"/>
          </a:xfrm>
          <a:prstGeom prst="rect">
            <a:avLst/>
          </a:prstGeom>
          <a:solidFill>
            <a:schemeClr val="tx2"/>
          </a:solidFill>
          <a:ln>
            <a:solidFill>
              <a:schemeClr val="tx2"/>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PREMESSA</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13</a:t>
            </a:fld>
            <a:endParaRPr lang="it-IT" dirty="0">
              <a:solidFill>
                <a:schemeClr val="bg1"/>
              </a:solidFill>
            </a:endParaRPr>
          </a:p>
        </p:txBody>
      </p:sp>
    </p:spTree>
    <p:extLst>
      <p:ext uri="{BB962C8B-B14F-4D97-AF65-F5344CB8AC3E}">
        <p14:creationId xmlns:p14="http://schemas.microsoft.com/office/powerpoint/2010/main" val="42465486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11" name="object 1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2" name="object 2"/>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6" name="Segnaposto contenuto 2"/>
          <p:cNvSpPr txBox="1">
            <a:spLocks/>
          </p:cNvSpPr>
          <p:nvPr/>
        </p:nvSpPr>
        <p:spPr>
          <a:xfrm>
            <a:off x="-1" y="505024"/>
            <a:ext cx="8979605" cy="5827775"/>
          </a:xfrm>
          <a:prstGeom prst="rect">
            <a:avLst/>
          </a:prstGeom>
        </p:spPr>
        <p:txBody>
          <a:bodyPr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it-IT" sz="4600" dirty="0"/>
          </a:p>
          <a:p>
            <a:pPr marL="0" indent="0" algn="just">
              <a:buNone/>
            </a:pPr>
            <a:endParaRPr lang="it-IT" sz="4600" dirty="0"/>
          </a:p>
          <a:p>
            <a:pPr marL="0" indent="0" algn="just">
              <a:buNone/>
            </a:pPr>
            <a:endParaRPr lang="it-IT" sz="4600" dirty="0"/>
          </a:p>
          <a:p>
            <a:pPr marL="0" indent="0" algn="ctr">
              <a:buNone/>
            </a:pPr>
            <a:r>
              <a:rPr lang="it-IT" sz="4600" dirty="0"/>
              <a:t>questa è la questione territoriale </a:t>
            </a:r>
            <a:endParaRPr lang="it-IT" sz="4200" dirty="0"/>
          </a:p>
          <a:p>
            <a:pPr lvl="1" algn="just">
              <a:buFontTx/>
              <a:buChar char="-"/>
            </a:pPr>
            <a:endParaRPr lang="it-IT" sz="4200" dirty="0"/>
          </a:p>
          <a:p>
            <a:pPr marL="0" indent="0" algn="just">
              <a:buFont typeface="Arial" pitchFamily="34" charset="0"/>
              <a:buNone/>
            </a:pPr>
            <a:endParaRPr lang="it-IT" sz="5600" dirty="0"/>
          </a:p>
          <a:p>
            <a:endParaRPr lang="it-IT" dirty="0"/>
          </a:p>
        </p:txBody>
      </p:sp>
      <p:pic>
        <p:nvPicPr>
          <p:cNvPr id="17" name="Immagine 16"/>
          <p:cNvPicPr>
            <a:picLocks noChangeAspect="1"/>
          </p:cNvPicPr>
          <p:nvPr/>
        </p:nvPicPr>
        <p:blipFill>
          <a:blip r:embed="rId2"/>
          <a:stretch>
            <a:fillRect/>
          </a:stretch>
        </p:blipFill>
        <p:spPr>
          <a:xfrm>
            <a:off x="6705600" y="6196563"/>
            <a:ext cx="2274005" cy="487722"/>
          </a:xfrm>
          <a:prstGeom prst="rect">
            <a:avLst/>
          </a:prstGeom>
        </p:spPr>
      </p:pic>
      <p:sp>
        <p:nvSpPr>
          <p:cNvPr id="19" name="object 8"/>
          <p:cNvSpPr txBox="1"/>
          <p:nvPr/>
        </p:nvSpPr>
        <p:spPr>
          <a:xfrm>
            <a:off x="398739" y="272165"/>
            <a:ext cx="3563661" cy="388746"/>
          </a:xfrm>
          <a:prstGeom prst="rect">
            <a:avLst/>
          </a:prstGeom>
          <a:solidFill>
            <a:schemeClr val="tx2"/>
          </a:solidFill>
          <a:ln>
            <a:solidFill>
              <a:schemeClr val="tx2"/>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PREMESSA</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14</a:t>
            </a:fld>
            <a:endParaRPr lang="it-IT" dirty="0">
              <a:solidFill>
                <a:schemeClr val="bg1"/>
              </a:solidFill>
            </a:endParaRPr>
          </a:p>
        </p:txBody>
      </p:sp>
    </p:spTree>
    <p:extLst>
      <p:ext uri="{BB962C8B-B14F-4D97-AF65-F5344CB8AC3E}">
        <p14:creationId xmlns:p14="http://schemas.microsoft.com/office/powerpoint/2010/main" val="35418660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11" name="object 1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2" name="object 2"/>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6" name="Segnaposto contenuto 2"/>
          <p:cNvSpPr txBox="1">
            <a:spLocks/>
          </p:cNvSpPr>
          <p:nvPr/>
        </p:nvSpPr>
        <p:spPr>
          <a:xfrm>
            <a:off x="-1" y="505024"/>
            <a:ext cx="8979605" cy="5827775"/>
          </a:xfrm>
          <a:prstGeom prst="rect">
            <a:avLst/>
          </a:prstGeom>
        </p:spPr>
        <p:txBody>
          <a:bodyPr anchor="ctr">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it-IT" sz="6400" dirty="0"/>
          </a:p>
          <a:p>
            <a:pPr marL="0" indent="0">
              <a:buFont typeface="Arial" pitchFamily="34" charset="0"/>
              <a:buNone/>
            </a:pPr>
            <a:endParaRPr lang="it-IT" sz="6400" dirty="0"/>
          </a:p>
          <a:p>
            <a:pPr algn="just"/>
            <a:r>
              <a:rPr lang="it-IT" sz="4600" dirty="0"/>
              <a:t>Mi hanno chiesto di raccogliere gli interventi fatti in questi anni sui temi di contrasto tra la normativa territoriale, regionale provinciale e comunale, da un lato e la normativa nazionale, dall’altro in materia di gioco.   Lo faccio volentieri.   Sono tutti riportati nella Prima Parte e ringrazio da subito Gioco News ed in particolare Alessio Crisantemi per avere da sempre lasciato spazio alle considerazioni di volta in volta proposte.     </a:t>
            </a:r>
          </a:p>
          <a:p>
            <a:pPr algn="just"/>
            <a:endParaRPr lang="it-IT" sz="4600" dirty="0"/>
          </a:p>
          <a:p>
            <a:pPr algn="just"/>
            <a:r>
              <a:rPr lang="it-IT" sz="4600" dirty="0"/>
              <a:t>Comunque, prima mi sembra opportuno fare una doverosa premessa per portare a sintesi i pensieri, sempre coerenti ci mancherebbe, ma avuti in arco temporale così ampio</a:t>
            </a:r>
            <a:r>
              <a:rPr lang="it-IT" sz="5600" dirty="0"/>
              <a:t>. </a:t>
            </a:r>
          </a:p>
          <a:p>
            <a:pPr marL="0" indent="0" algn="just">
              <a:buFont typeface="Arial" pitchFamily="34" charset="0"/>
              <a:buNone/>
            </a:pPr>
            <a:r>
              <a:rPr lang="it-IT" sz="5600" dirty="0"/>
              <a:t>  </a:t>
            </a:r>
          </a:p>
          <a:p>
            <a:endParaRPr lang="it-IT" dirty="0"/>
          </a:p>
        </p:txBody>
      </p:sp>
      <p:pic>
        <p:nvPicPr>
          <p:cNvPr id="17" name="Immagine 16"/>
          <p:cNvPicPr>
            <a:picLocks noChangeAspect="1"/>
          </p:cNvPicPr>
          <p:nvPr/>
        </p:nvPicPr>
        <p:blipFill>
          <a:blip r:embed="rId2"/>
          <a:stretch>
            <a:fillRect/>
          </a:stretch>
        </p:blipFill>
        <p:spPr>
          <a:xfrm>
            <a:off x="6705600" y="6196563"/>
            <a:ext cx="2274005" cy="487722"/>
          </a:xfrm>
          <a:prstGeom prst="rect">
            <a:avLst/>
          </a:prstGeom>
        </p:spPr>
      </p:pic>
      <p:sp>
        <p:nvSpPr>
          <p:cNvPr id="19" name="object 8"/>
          <p:cNvSpPr txBox="1"/>
          <p:nvPr/>
        </p:nvSpPr>
        <p:spPr>
          <a:xfrm>
            <a:off x="457200" y="272165"/>
            <a:ext cx="3563661" cy="388746"/>
          </a:xfrm>
          <a:prstGeom prst="rect">
            <a:avLst/>
          </a:prstGeom>
          <a:solidFill>
            <a:schemeClr val="tx2"/>
          </a:solidFill>
          <a:ln>
            <a:solidFill>
              <a:schemeClr val="tx2"/>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DA DOVE PARTIAMO</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15</a:t>
            </a:fld>
            <a:endParaRPr lang="it-IT" dirty="0">
              <a:solidFill>
                <a:schemeClr val="bg1"/>
              </a:solidFill>
            </a:endParaRPr>
          </a:p>
        </p:txBody>
      </p:sp>
    </p:spTree>
    <p:extLst>
      <p:ext uri="{BB962C8B-B14F-4D97-AF65-F5344CB8AC3E}">
        <p14:creationId xmlns:p14="http://schemas.microsoft.com/office/powerpoint/2010/main" val="3029587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11" name="object 1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2" name="object 2"/>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6" name="Segnaposto contenuto 2"/>
          <p:cNvSpPr txBox="1">
            <a:spLocks/>
          </p:cNvSpPr>
          <p:nvPr/>
        </p:nvSpPr>
        <p:spPr>
          <a:xfrm>
            <a:off x="0" y="330301"/>
            <a:ext cx="8979605" cy="5232299"/>
          </a:xfrm>
          <a:prstGeom prst="rect">
            <a:avLst/>
          </a:prstGeom>
        </p:spPr>
        <p:txBody>
          <a:bodyPr anchor="ctr">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it-IT" sz="6400" dirty="0"/>
          </a:p>
          <a:p>
            <a:pPr marL="0" indent="0">
              <a:buFont typeface="Arial" pitchFamily="34" charset="0"/>
              <a:buNone/>
            </a:pPr>
            <a:endParaRPr lang="it-IT" sz="6400" dirty="0"/>
          </a:p>
          <a:p>
            <a:pPr algn="just"/>
            <a:r>
              <a:rPr lang="it-IT" sz="3800" dirty="0"/>
              <a:t>E’ dal 2011 che gli operatori del gioco legale cercano di mettere in luce in tutte le sedi (giudiziali, culturali, giornalistiche) quanto la normativa prodotta dalle realtà territoriali (Regioni, Province, Comuni e questi ultimi con o senza copertura normativa provinciale o regionale) in merito alla distribuzione ed alle modalità di distribuzione del gioco legale presenti caratteri di inadeguatezza, inapplicabilità oltre che di illegittimità, con tutte le conseguenze sul piano degli effetti.</a:t>
            </a:r>
          </a:p>
          <a:p>
            <a:endParaRPr lang="it-IT" dirty="0"/>
          </a:p>
        </p:txBody>
      </p:sp>
      <p:pic>
        <p:nvPicPr>
          <p:cNvPr id="17" name="Immagine 16"/>
          <p:cNvPicPr>
            <a:picLocks noChangeAspect="1"/>
          </p:cNvPicPr>
          <p:nvPr/>
        </p:nvPicPr>
        <p:blipFill>
          <a:blip r:embed="rId2"/>
          <a:stretch>
            <a:fillRect/>
          </a:stretch>
        </p:blipFill>
        <p:spPr>
          <a:xfrm>
            <a:off x="6705600" y="6196563"/>
            <a:ext cx="2274005" cy="487722"/>
          </a:xfrm>
          <a:prstGeom prst="rect">
            <a:avLst/>
          </a:prstGeom>
        </p:spPr>
      </p:pic>
      <p:sp>
        <p:nvSpPr>
          <p:cNvPr id="19" name="object 8"/>
          <p:cNvSpPr txBox="1"/>
          <p:nvPr/>
        </p:nvSpPr>
        <p:spPr>
          <a:xfrm>
            <a:off x="457200" y="228600"/>
            <a:ext cx="3563661" cy="388746"/>
          </a:xfrm>
          <a:prstGeom prst="rect">
            <a:avLst/>
          </a:prstGeom>
          <a:solidFill>
            <a:schemeClr val="tx2"/>
          </a:solidFill>
          <a:ln>
            <a:solidFill>
              <a:schemeClr val="tx2"/>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LA NORMATIVA TERRITORIALE</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16</a:t>
            </a:fld>
            <a:endParaRPr lang="it-IT" dirty="0">
              <a:solidFill>
                <a:schemeClr val="bg1"/>
              </a:solidFill>
            </a:endParaRPr>
          </a:p>
        </p:txBody>
      </p:sp>
    </p:spTree>
    <p:extLst>
      <p:ext uri="{BB962C8B-B14F-4D97-AF65-F5344CB8AC3E}">
        <p14:creationId xmlns:p14="http://schemas.microsoft.com/office/powerpoint/2010/main" val="19916430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11" name="object 1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2" name="object 2"/>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6" name="Segnaposto contenuto 2"/>
          <p:cNvSpPr txBox="1">
            <a:spLocks/>
          </p:cNvSpPr>
          <p:nvPr/>
        </p:nvSpPr>
        <p:spPr>
          <a:xfrm>
            <a:off x="-1" y="505024"/>
            <a:ext cx="8979605" cy="5827775"/>
          </a:xfrm>
          <a:prstGeom prst="rect">
            <a:avLst/>
          </a:prstGeom>
        </p:spPr>
        <p:txBody>
          <a:bodyPr>
            <a:normAutofit fontScale="4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it-IT" sz="6400" dirty="0"/>
          </a:p>
          <a:p>
            <a:pPr marL="0" indent="0" algn="just">
              <a:buFont typeface="Arial" pitchFamily="34" charset="0"/>
              <a:buNone/>
            </a:pPr>
            <a:endParaRPr lang="it-IT" sz="6400" dirty="0"/>
          </a:p>
          <a:p>
            <a:pPr algn="just"/>
            <a:r>
              <a:rPr lang="it-IT" sz="5600" dirty="0"/>
              <a:t>Il tema è di rilievo in quanto, benché la vicenda interessi solo apparentemente la normativa territoriale, a ben vedere il fenomeno è ormai diffuso a macchia d’olio sull’intero territorio dello Stato.   </a:t>
            </a:r>
          </a:p>
          <a:p>
            <a:pPr marL="0" indent="0" algn="just">
              <a:buNone/>
            </a:pPr>
            <a:endParaRPr lang="it-IT" sz="5600" dirty="0"/>
          </a:p>
          <a:p>
            <a:pPr algn="just"/>
            <a:r>
              <a:rPr lang="it-IT" sz="5600" dirty="0"/>
              <a:t>Le leggi regionali e provinciali anti gioco legale sono tante.</a:t>
            </a:r>
          </a:p>
          <a:p>
            <a:pPr marL="0" indent="0" algn="just">
              <a:buNone/>
            </a:pPr>
            <a:r>
              <a:rPr lang="it-IT" sz="5600" dirty="0"/>
              <a:t> </a:t>
            </a:r>
          </a:p>
          <a:p>
            <a:pPr algn="just"/>
            <a:r>
              <a:rPr lang="it-IT" sz="5600" dirty="0"/>
              <a:t>In particolare, si richiamano: </a:t>
            </a:r>
            <a:r>
              <a:rPr lang="it-IT" sz="5000" dirty="0"/>
              <a:t>L.R. Puglia n. 43/2013, L. R. Piemonte n. 1/2014, L.R. Lombardia n. 11/2015 e n. 8/2013, L.R. Friuli Venezia Giulia n. 1/2014, L.R. Valle d’Aosta n. 14/2015, L.R. Veneto n. 6/2015, L. R. Liguria n. 17/2012, L.R. Emilia Romagna n. 5/2013, L.R. Toscana n. 57/2013 e n. 85/2014 , L.R. Lazio n. 5/2013, L.R. Umbria n.  21/2014, L.R. Abruzzo n. 40/2013, L.R. Campania n. 1/2016, L.R. Basilicata n. 30/2014, L.P. Trentino n. 13/2015, L.P. Alto Adige n. 13/1992 e n. 13/2010</a:t>
            </a:r>
          </a:p>
          <a:p>
            <a:pPr marL="0" indent="0" algn="just">
              <a:buNone/>
            </a:pPr>
            <a:endParaRPr lang="it-IT" sz="5600" dirty="0"/>
          </a:p>
        </p:txBody>
      </p:sp>
      <p:pic>
        <p:nvPicPr>
          <p:cNvPr id="17" name="Immagine 16"/>
          <p:cNvPicPr>
            <a:picLocks noChangeAspect="1"/>
          </p:cNvPicPr>
          <p:nvPr/>
        </p:nvPicPr>
        <p:blipFill>
          <a:blip r:embed="rId2"/>
          <a:stretch>
            <a:fillRect/>
          </a:stretch>
        </p:blipFill>
        <p:spPr>
          <a:xfrm>
            <a:off x="6705600" y="6196563"/>
            <a:ext cx="2274005" cy="487722"/>
          </a:xfrm>
          <a:prstGeom prst="rect">
            <a:avLst/>
          </a:prstGeom>
        </p:spPr>
      </p:pic>
      <p:sp>
        <p:nvSpPr>
          <p:cNvPr id="19" name="object 8"/>
          <p:cNvSpPr txBox="1"/>
          <p:nvPr/>
        </p:nvSpPr>
        <p:spPr>
          <a:xfrm>
            <a:off x="381000" y="272165"/>
            <a:ext cx="3563661" cy="388746"/>
          </a:xfrm>
          <a:prstGeom prst="rect">
            <a:avLst/>
          </a:prstGeom>
          <a:solidFill>
            <a:schemeClr val="tx2"/>
          </a:solidFill>
          <a:ln>
            <a:solidFill>
              <a:srgbClr val="5C2336"/>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UN TEMA DI PORTATA NAZIONALE</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17</a:t>
            </a:fld>
            <a:endParaRPr lang="it-IT" dirty="0">
              <a:solidFill>
                <a:schemeClr val="bg1"/>
              </a:solidFill>
            </a:endParaRPr>
          </a:p>
        </p:txBody>
      </p:sp>
    </p:spTree>
    <p:extLst>
      <p:ext uri="{BB962C8B-B14F-4D97-AF65-F5344CB8AC3E}">
        <p14:creationId xmlns:p14="http://schemas.microsoft.com/office/powerpoint/2010/main" val="11104229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11" name="object 1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2" name="object 2"/>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6" name="Segnaposto contenuto 2"/>
          <p:cNvSpPr txBox="1">
            <a:spLocks/>
          </p:cNvSpPr>
          <p:nvPr/>
        </p:nvSpPr>
        <p:spPr>
          <a:xfrm>
            <a:off x="-1" y="505024"/>
            <a:ext cx="8979605" cy="5827775"/>
          </a:xfrm>
          <a:prstGeom prst="rect">
            <a:avLst/>
          </a:prstGeom>
        </p:spPr>
        <p:txBody>
          <a:bodyPr>
            <a:normAutofit fontScale="4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it-IT" sz="6400" dirty="0"/>
          </a:p>
          <a:p>
            <a:pPr marL="0" indent="0" algn="just">
              <a:buFont typeface="Arial" pitchFamily="34" charset="0"/>
              <a:buNone/>
            </a:pPr>
            <a:endParaRPr lang="it-IT" sz="6400" dirty="0"/>
          </a:p>
          <a:p>
            <a:pPr algn="just"/>
            <a:r>
              <a:rPr lang="it-IT" sz="5600" dirty="0"/>
              <a:t>I provvedimenti comunali anti gioco legale sono ancora di più.</a:t>
            </a:r>
          </a:p>
          <a:p>
            <a:pPr marL="0" indent="0" algn="just">
              <a:buNone/>
            </a:pPr>
            <a:endParaRPr lang="it-IT" sz="5600" b="1" dirty="0"/>
          </a:p>
          <a:p>
            <a:pPr algn="just"/>
            <a:r>
              <a:rPr lang="it-IT" sz="3500" dirty="0"/>
              <a:t>In particolare, si richiamano: Comune di Napoli, Regolamento adottato con delibera n. 71/2015; Comune di Lodi, Regolamento adottato con delibera n. 112/2015; Comune di Genova, Regolamento adottato con delibera n. 21/2013; Comune di Firenze, Regolamento n. 1/2011; Comune di Bologna, ordinanza n. 140904/2015; Comune di Milano, ordinanza n. 63/2014; Comune di Terni, ordinanza n. 84869/2010; Comune di Vicenza, Regolamento adottato con delibera n. 62/86323 del 2011; Comune di Pioltello, Regolamento adottato con delibera n. 26/2012; Comune di La Spezia, Regolamento approvato con delibera n. 1/2012; Comune di Recco, Regolamento adottato con delibera n. 3/2008 e successive modifiche; Comune di Salerno, ordinanza n. 42421/2011; Comune di Bastia Umbria, ordinanza n. 29700/2010; Comune di Riva del Garda, Regolamento approvato con delibera n. 21/2013; Comune di Padova, Regolamento approvato con delibera n. 34/2010; Comune di Trento, Regolamento approvato con delibera n. 56/2012; Comune di Ventimiglia, Regolamento approvato con delibera n. 75/2014; Comune di Lecco, Regolamento approvato con delibera n. 33/2011; delibera n. 56/2; Comune di Olgiate Olona, Regolamento approvato con delibera n. 39/2010; Comune di Brescia, Regolamento approvato con delibera n. 153/36849 del 2010; Comune di Bra, Regolamento approvato con delibera n. 16/2011; Comune di Bovezzo, Regolamento approvato con delibera n. 25/2012; Comune di Rovereto, deliberazione CC n. 6/2015; Comune di Prato, Regolamento approvato con delibera n. 61/2012; Comune di Casteggio, regolamento approvato con delibera n. 79/2014; Comune di Mirabello, Regolamento approvato con delibera n. 62/2014; Comune di Galbiate, Regolamento approvato con delibera n. 79/2014; Comune di Barzanò, Regolamento approvato con delibera n. 39/2011; Comune di Costa Masnaga, Regolamento approvato con delibera n. 3/2012; Comune di Pesaro, Regolamento approvato con delibera n. 61/2010; Comune di Formia, Regolamento approvato nel settembre 2014; Comune di Formignana, Regolamento comunale; Comune di Ostellato, Regolamento comunale; Comune di Lagosanto, Regolamento approvato con delibera n. 18/2011; Comune di Pecetto Torinese, Regolamento approvato con delibera n. 20/2013.</a:t>
            </a:r>
          </a:p>
          <a:p>
            <a:pPr marL="0" indent="0">
              <a:buNone/>
            </a:pPr>
            <a:endParaRPr lang="it-IT" dirty="0"/>
          </a:p>
        </p:txBody>
      </p:sp>
      <p:pic>
        <p:nvPicPr>
          <p:cNvPr id="17" name="Immagine 16"/>
          <p:cNvPicPr>
            <a:picLocks noChangeAspect="1"/>
          </p:cNvPicPr>
          <p:nvPr/>
        </p:nvPicPr>
        <p:blipFill>
          <a:blip r:embed="rId2"/>
          <a:stretch>
            <a:fillRect/>
          </a:stretch>
        </p:blipFill>
        <p:spPr>
          <a:xfrm>
            <a:off x="6705600" y="6196563"/>
            <a:ext cx="2274005" cy="487722"/>
          </a:xfrm>
          <a:prstGeom prst="rect">
            <a:avLst/>
          </a:prstGeom>
        </p:spPr>
      </p:pic>
      <p:sp>
        <p:nvSpPr>
          <p:cNvPr id="19" name="object 8"/>
          <p:cNvSpPr txBox="1"/>
          <p:nvPr/>
        </p:nvSpPr>
        <p:spPr>
          <a:xfrm>
            <a:off x="381000" y="272165"/>
            <a:ext cx="3563661" cy="388746"/>
          </a:xfrm>
          <a:prstGeom prst="rect">
            <a:avLst/>
          </a:prstGeom>
          <a:solidFill>
            <a:schemeClr val="tx2"/>
          </a:solidFill>
          <a:ln>
            <a:solidFill>
              <a:srgbClr val="5C2336"/>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UN TEMA DI PORTATA NAZIONALE</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18</a:t>
            </a:fld>
            <a:endParaRPr lang="it-IT" dirty="0">
              <a:solidFill>
                <a:schemeClr val="bg1"/>
              </a:solidFill>
            </a:endParaRPr>
          </a:p>
        </p:txBody>
      </p:sp>
    </p:spTree>
    <p:extLst>
      <p:ext uri="{BB962C8B-B14F-4D97-AF65-F5344CB8AC3E}">
        <p14:creationId xmlns:p14="http://schemas.microsoft.com/office/powerpoint/2010/main" val="34379743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11" name="object 1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2" name="object 2"/>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6" name="Segnaposto contenuto 2"/>
          <p:cNvSpPr txBox="1">
            <a:spLocks/>
          </p:cNvSpPr>
          <p:nvPr/>
        </p:nvSpPr>
        <p:spPr>
          <a:xfrm>
            <a:off x="-1" y="505024"/>
            <a:ext cx="8979605" cy="5827775"/>
          </a:xfrm>
          <a:prstGeom prst="rect">
            <a:avLst/>
          </a:prstGeom>
        </p:spPr>
        <p:txBody>
          <a:bodyPr>
            <a:normAutofit fontScale="4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it-IT" sz="5600" dirty="0"/>
          </a:p>
          <a:p>
            <a:pPr marL="0" indent="0" algn="just">
              <a:buNone/>
            </a:pPr>
            <a:endParaRPr lang="it-IT" sz="5600" dirty="0"/>
          </a:p>
          <a:p>
            <a:pPr marL="0" indent="0" algn="just">
              <a:buNone/>
            </a:pPr>
            <a:endParaRPr lang="it-IT" sz="5600" dirty="0"/>
          </a:p>
          <a:p>
            <a:pPr algn="just"/>
            <a:r>
              <a:rPr lang="it-IT" sz="5600" dirty="0"/>
              <a:t>Il tema è di rilievo perché interessa un’intera realtà industriale con tutte le forze occupazionali che negli anni sono state coinvolte: gli operatori del gioco legale colpiti dalla normativa sono tutti indistintamente coinvolti, a secondo dell’iniziativa adottata, i concessionari di Stato, i gestori, i gestori di sala, gli esercenti del comparto delle cosiddette slot, delle video-lotterie, delle scommesse, del bingo, senza esclusione alcuna.  E con loro tutti i fornitori di tecnologia, i produttori e l’intero indotto.</a:t>
            </a:r>
          </a:p>
          <a:p>
            <a:pPr marL="0" indent="0" algn="just">
              <a:buNone/>
            </a:pPr>
            <a:endParaRPr lang="it-IT" sz="5600" dirty="0"/>
          </a:p>
          <a:p>
            <a:pPr algn="just"/>
            <a:r>
              <a:rPr lang="it-IT" sz="5600" dirty="0"/>
              <a:t>Il tema è di rilievo perché una buona e giusta regolamentazione - al pari di una non buona o ingiusta regolamentazione - del gioco legale ha inevitabilmente impatto e riflessi su profili di interesse generale quali la salute, l’ordine pubblico e perché no il gettito erariale. </a:t>
            </a:r>
          </a:p>
          <a:p>
            <a:pPr algn="just"/>
            <a:endParaRPr lang="it-IT" sz="5600" dirty="0"/>
          </a:p>
        </p:txBody>
      </p:sp>
      <p:pic>
        <p:nvPicPr>
          <p:cNvPr id="17" name="Immagine 16"/>
          <p:cNvPicPr>
            <a:picLocks noChangeAspect="1"/>
          </p:cNvPicPr>
          <p:nvPr/>
        </p:nvPicPr>
        <p:blipFill>
          <a:blip r:embed="rId2"/>
          <a:stretch>
            <a:fillRect/>
          </a:stretch>
        </p:blipFill>
        <p:spPr>
          <a:xfrm>
            <a:off x="6705600" y="6196563"/>
            <a:ext cx="2274005" cy="487722"/>
          </a:xfrm>
          <a:prstGeom prst="rect">
            <a:avLst/>
          </a:prstGeom>
        </p:spPr>
      </p:pic>
      <p:sp>
        <p:nvSpPr>
          <p:cNvPr id="19" name="object 8"/>
          <p:cNvSpPr txBox="1"/>
          <p:nvPr/>
        </p:nvSpPr>
        <p:spPr>
          <a:xfrm>
            <a:off x="381000" y="272165"/>
            <a:ext cx="3563661" cy="388746"/>
          </a:xfrm>
          <a:prstGeom prst="rect">
            <a:avLst/>
          </a:prstGeom>
          <a:solidFill>
            <a:schemeClr val="tx2"/>
          </a:solidFill>
          <a:ln>
            <a:solidFill>
              <a:srgbClr val="5C2336"/>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UN TEMA DI PORTATA NAZIONALE</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19</a:t>
            </a:fld>
            <a:endParaRPr lang="it-IT" dirty="0">
              <a:solidFill>
                <a:schemeClr val="bg1"/>
              </a:solidFill>
            </a:endParaRPr>
          </a:p>
        </p:txBody>
      </p:sp>
    </p:spTree>
    <p:extLst>
      <p:ext uri="{BB962C8B-B14F-4D97-AF65-F5344CB8AC3E}">
        <p14:creationId xmlns:p14="http://schemas.microsoft.com/office/powerpoint/2010/main" val="33786282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11" name="object 1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2" name="object 2"/>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6" name="Segnaposto contenuto 2"/>
          <p:cNvSpPr txBox="1">
            <a:spLocks/>
          </p:cNvSpPr>
          <p:nvPr/>
        </p:nvSpPr>
        <p:spPr>
          <a:xfrm>
            <a:off x="-1" y="505024"/>
            <a:ext cx="8979605" cy="5827775"/>
          </a:xfrm>
          <a:prstGeom prst="rect">
            <a:avLst/>
          </a:prstGeom>
        </p:spPr>
        <p:txBody>
          <a:bodyPr anchor="ctr">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it-IT" sz="6400" dirty="0"/>
          </a:p>
          <a:p>
            <a:pPr marL="0" indent="0">
              <a:buFont typeface="Arial" pitchFamily="34" charset="0"/>
              <a:buNone/>
            </a:pPr>
            <a:endParaRPr lang="it-IT" sz="6400" dirty="0"/>
          </a:p>
          <a:p>
            <a:pPr algn="just"/>
            <a:r>
              <a:rPr lang="it-IT" sz="5600" dirty="0"/>
              <a:t>Il monopolio pubblico</a:t>
            </a:r>
          </a:p>
          <a:p>
            <a:pPr algn="just"/>
            <a:r>
              <a:rPr lang="it-IT" sz="5600" dirty="0"/>
              <a:t>Il sistema </a:t>
            </a:r>
            <a:r>
              <a:rPr lang="it-IT" sz="5600" dirty="0" err="1"/>
              <a:t>concessorio</a:t>
            </a:r>
            <a:endParaRPr lang="it-IT" sz="5600" dirty="0"/>
          </a:p>
          <a:p>
            <a:pPr algn="just"/>
            <a:r>
              <a:rPr lang="it-IT" sz="5600" dirty="0"/>
              <a:t>Le tipologie di giochi</a:t>
            </a:r>
          </a:p>
          <a:p>
            <a:pPr algn="just"/>
            <a:r>
              <a:rPr lang="it-IT" sz="5600" dirty="0"/>
              <a:t>I canali distributivi</a:t>
            </a:r>
          </a:p>
          <a:p>
            <a:pPr algn="just"/>
            <a:r>
              <a:rPr lang="it-IT" sz="5600" dirty="0"/>
              <a:t>L’evoluzione storica</a:t>
            </a:r>
          </a:p>
          <a:p>
            <a:pPr algn="just"/>
            <a:r>
              <a:rPr lang="it-IT" sz="5600" dirty="0"/>
              <a:t>2001/2004/2006/2010</a:t>
            </a:r>
          </a:p>
          <a:p>
            <a:pPr marL="0" indent="0" algn="just">
              <a:buFont typeface="Arial" pitchFamily="34" charset="0"/>
              <a:buNone/>
            </a:pPr>
            <a:r>
              <a:rPr lang="it-IT" sz="5600" dirty="0"/>
              <a:t>  </a:t>
            </a:r>
          </a:p>
          <a:p>
            <a:endParaRPr lang="it-IT" dirty="0"/>
          </a:p>
        </p:txBody>
      </p:sp>
      <p:pic>
        <p:nvPicPr>
          <p:cNvPr id="17" name="Immagine 16"/>
          <p:cNvPicPr>
            <a:picLocks noChangeAspect="1"/>
          </p:cNvPicPr>
          <p:nvPr/>
        </p:nvPicPr>
        <p:blipFill>
          <a:blip r:embed="rId2"/>
          <a:stretch>
            <a:fillRect/>
          </a:stretch>
        </p:blipFill>
        <p:spPr>
          <a:xfrm>
            <a:off x="6705600" y="6196563"/>
            <a:ext cx="2274005" cy="487722"/>
          </a:xfrm>
          <a:prstGeom prst="rect">
            <a:avLst/>
          </a:prstGeom>
        </p:spPr>
      </p:pic>
      <p:sp>
        <p:nvSpPr>
          <p:cNvPr id="19" name="object 8"/>
          <p:cNvSpPr txBox="1"/>
          <p:nvPr/>
        </p:nvSpPr>
        <p:spPr>
          <a:xfrm>
            <a:off x="398739" y="272165"/>
            <a:ext cx="3563661" cy="388746"/>
          </a:xfrm>
          <a:prstGeom prst="rect">
            <a:avLst/>
          </a:prstGeom>
          <a:solidFill>
            <a:schemeClr val="tx2"/>
          </a:solidFill>
          <a:ln>
            <a:solidFill>
              <a:schemeClr val="tx2"/>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PREMESSA</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2</a:t>
            </a:fld>
            <a:endParaRPr lang="it-IT" dirty="0">
              <a:solidFill>
                <a:schemeClr val="bg1"/>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11" name="object 1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2" name="object 2"/>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6" name="Segnaposto contenuto 2"/>
          <p:cNvSpPr txBox="1">
            <a:spLocks/>
          </p:cNvSpPr>
          <p:nvPr/>
        </p:nvSpPr>
        <p:spPr>
          <a:xfrm>
            <a:off x="-1" y="505024"/>
            <a:ext cx="8979605" cy="5827775"/>
          </a:xfrm>
          <a:prstGeom prst="rect">
            <a:avLst/>
          </a:prstGeom>
        </p:spPr>
        <p:txBody>
          <a:bodyPr anchor="ctr">
            <a:normAutofit fontScale="4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it-IT" sz="6400" dirty="0"/>
          </a:p>
          <a:p>
            <a:pPr marL="0" indent="0" algn="just">
              <a:buNone/>
            </a:pPr>
            <a:endParaRPr lang="it-IT" sz="5600" dirty="0"/>
          </a:p>
          <a:p>
            <a:pPr algn="just"/>
            <a:r>
              <a:rPr lang="it-IT" sz="5600" dirty="0"/>
              <a:t>La normativa territoriale che si è stratificata nel tempo ha introdotto diverse categorie di disincentivi alla distribuzione del gioco legale e diverse categorie di limitazioni, tra queste ne ricordiamo qui un gruppo di tre: i cosiddetti distanziometri; le limitazioni di orari; i divieti assoluti di pubblicità.   Imponendole sia alle realtà esistenti sia alle nuove realtà. </a:t>
            </a:r>
          </a:p>
          <a:p>
            <a:pPr algn="just"/>
            <a:endParaRPr lang="it-IT" sz="5600" dirty="0"/>
          </a:p>
          <a:p>
            <a:pPr algn="just"/>
            <a:r>
              <a:rPr lang="it-IT" sz="5600" dirty="0"/>
              <a:t>Gli operatori da sempre hanno messo in rilievo alcuni aspetti cruciali riguardo a queste tre categorie di limitazioni.</a:t>
            </a:r>
          </a:p>
          <a:p>
            <a:pPr marL="0" indent="0">
              <a:buFont typeface="Arial" pitchFamily="34" charset="0"/>
              <a:buNone/>
            </a:pPr>
            <a:r>
              <a:rPr lang="it-IT" sz="5600" dirty="0"/>
              <a:t>  </a:t>
            </a:r>
          </a:p>
          <a:p>
            <a:endParaRPr lang="it-IT" dirty="0"/>
          </a:p>
        </p:txBody>
      </p:sp>
      <p:pic>
        <p:nvPicPr>
          <p:cNvPr id="17" name="Immagine 16"/>
          <p:cNvPicPr>
            <a:picLocks noChangeAspect="1"/>
          </p:cNvPicPr>
          <p:nvPr/>
        </p:nvPicPr>
        <p:blipFill>
          <a:blip r:embed="rId2"/>
          <a:stretch>
            <a:fillRect/>
          </a:stretch>
        </p:blipFill>
        <p:spPr>
          <a:xfrm>
            <a:off x="6705600" y="6196563"/>
            <a:ext cx="2274005" cy="487722"/>
          </a:xfrm>
          <a:prstGeom prst="rect">
            <a:avLst/>
          </a:prstGeom>
        </p:spPr>
      </p:pic>
      <p:sp>
        <p:nvSpPr>
          <p:cNvPr id="19" name="object 8"/>
          <p:cNvSpPr txBox="1"/>
          <p:nvPr/>
        </p:nvSpPr>
        <p:spPr>
          <a:xfrm>
            <a:off x="457200" y="256054"/>
            <a:ext cx="3563661" cy="388746"/>
          </a:xfrm>
          <a:prstGeom prst="rect">
            <a:avLst/>
          </a:prstGeom>
          <a:solidFill>
            <a:schemeClr val="tx2"/>
          </a:solidFill>
          <a:ln>
            <a:solidFill>
              <a:schemeClr val="tx2"/>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LEGIFERARE…BENE</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20</a:t>
            </a:fld>
            <a:endParaRPr lang="it-IT" dirty="0">
              <a:solidFill>
                <a:schemeClr val="bg1"/>
              </a:solidFill>
            </a:endParaRPr>
          </a:p>
        </p:txBody>
      </p:sp>
    </p:spTree>
    <p:extLst>
      <p:ext uri="{BB962C8B-B14F-4D97-AF65-F5344CB8AC3E}">
        <p14:creationId xmlns:p14="http://schemas.microsoft.com/office/powerpoint/2010/main" val="4333656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25" name="Segnaposto contenuto 2"/>
          <p:cNvSpPr txBox="1">
            <a:spLocks/>
          </p:cNvSpPr>
          <p:nvPr/>
        </p:nvSpPr>
        <p:spPr>
          <a:xfrm>
            <a:off x="0" y="751473"/>
            <a:ext cx="8915400" cy="5609701"/>
          </a:xfrm>
          <a:prstGeom prst="rect">
            <a:avLst/>
          </a:prstGeom>
        </p:spPr>
        <p:txBody>
          <a:bodyPr anchor="ctr">
            <a:normAutofit fontScale="4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it-IT" sz="5600" dirty="0"/>
              <a:t>In primo luogo, è stato messo in evidenza che dall’analisi dei provvedimenti emerge che in ogni territorio: è stato concepito un distanziometro diverso dagli altri (vuoi per i diversi raggi di interdizione, vuoi per i diversi luoghi sensibili imposti): è stato concepito un limite di orario di apertura diverso dagli altri (vuoi per il numero delle ore di apertura concesse, vuoi per la distribuzione nell’arco della giornata degli orari consentiti): è stato concepito un divieto di pubblicità diverso dagli altri (vuoi perché divieto assoluto, vuoi perché un divieto da parametrare alla normativa nazionale vuoi perché non necessario).</a:t>
            </a:r>
          </a:p>
          <a:p>
            <a:pPr algn="just"/>
            <a:endParaRPr lang="it-IT" sz="5600" dirty="0"/>
          </a:p>
          <a:p>
            <a:pPr algn="just"/>
            <a:r>
              <a:rPr lang="it-IT" sz="5600" dirty="0"/>
              <a:t>In secondo luogo, è stato messo in evidenza che dall’analisi dei provvedimenti emerge che nei territori siano state adottate le misure in questione per interessi generali asseritamente tutelati spesso diversi.   In alcuni casi è stato ritenuto di tutelare la salute, in altri casi è stato ritenuto di tutelare delle fasce di popolazione ritenute deboli, in altri casi ancora è stato ritenuto di tutelare ulteriormente l’ordine pubblico, in altri casi infine è stato ritenuto di tutelare le esigenze del traffico cittadino.</a:t>
            </a:r>
          </a:p>
        </p:txBody>
      </p:sp>
      <p:pic>
        <p:nvPicPr>
          <p:cNvPr id="26" name="Immagine 25"/>
          <p:cNvPicPr>
            <a:picLocks noChangeAspect="1"/>
          </p:cNvPicPr>
          <p:nvPr/>
        </p:nvPicPr>
        <p:blipFill>
          <a:blip r:embed="rId2"/>
          <a:stretch>
            <a:fillRect/>
          </a:stretch>
        </p:blipFill>
        <p:spPr>
          <a:xfrm>
            <a:off x="6705600" y="6196563"/>
            <a:ext cx="2274005" cy="487722"/>
          </a:xfrm>
          <a:prstGeom prst="rect">
            <a:avLst/>
          </a:prstGeom>
        </p:spPr>
      </p:pic>
      <p:sp>
        <p:nvSpPr>
          <p:cNvPr id="27" name="object 8"/>
          <p:cNvSpPr txBox="1"/>
          <p:nvPr/>
        </p:nvSpPr>
        <p:spPr>
          <a:xfrm>
            <a:off x="381000" y="168353"/>
            <a:ext cx="3563661" cy="388746"/>
          </a:xfrm>
          <a:prstGeom prst="rect">
            <a:avLst/>
          </a:prstGeom>
          <a:solidFill>
            <a:schemeClr val="tx2"/>
          </a:solidFill>
          <a:ln>
            <a:solidFill>
              <a:srgbClr val="5C2336"/>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Il DISTANZIOMETRO</a:t>
            </a:r>
            <a:endParaRPr sz="2000" dirty="0">
              <a:solidFill>
                <a:schemeClr val="bg1"/>
              </a:solidFill>
            </a:endParaRPr>
          </a:p>
        </p:txBody>
      </p:sp>
      <p:sp>
        <p:nvSpPr>
          <p:cNvPr id="8"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21</a:t>
            </a:fld>
            <a:endParaRPr lang="it-IT" dirty="0">
              <a:solidFill>
                <a:schemeClr val="bg1"/>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25" name="Segnaposto contenuto 2"/>
          <p:cNvSpPr txBox="1">
            <a:spLocks/>
          </p:cNvSpPr>
          <p:nvPr/>
        </p:nvSpPr>
        <p:spPr>
          <a:xfrm>
            <a:off x="0" y="751473"/>
            <a:ext cx="8915400" cy="5609701"/>
          </a:xfrm>
          <a:prstGeom prst="rect">
            <a:avLst/>
          </a:prstGeom>
        </p:spPr>
        <p:txBody>
          <a:bodyPr anchor="ctr">
            <a:normAutofit fontScale="4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it-IT" sz="5600" dirty="0"/>
              <a:t>In terzo luogo, è stato messo in evidenza che ciascuna delle misure a ben vedere risulta inadeguata rispetto all’obiettivo di trovare una soluzione al problema posto.    Ad esempio è stato evidenziato che mettere delle aree di interdizione all’apertura dei locali non necessariamente tutela la salute o le fasce deboli dei cittadini, posto che chi ritiene di dover accedere al gioco ben può accedere a zone limitrofe non oggetto di interdizione.   Ad esempio è stato precisato che porre dei limiti di orario di apertura non tutela la salute o le fasce deboli, anche solo pensando al fatto che la limitazione dell’orario di apertura delle pasticcerie non necessariamente riduce il numero dei diabetici.  Le soluzioni sono diverse, ma questa è un’altra storia e non mancherà di tornarci.</a:t>
            </a:r>
          </a:p>
          <a:p>
            <a:pPr algn="just"/>
            <a:endParaRPr lang="it-IT" sz="5600" dirty="0"/>
          </a:p>
          <a:p>
            <a:pPr algn="just"/>
            <a:r>
              <a:rPr lang="it-IT" sz="5600" dirty="0"/>
              <a:t>In quarto luogo, è stato messo in evidenza che già la normativa nazionale per esigenze di unitarietà di trattamento, efficacia di funzionamento </a:t>
            </a:r>
            <a:r>
              <a:rPr lang="it-IT" sz="5600" dirty="0" err="1"/>
              <a:t>etc</a:t>
            </a:r>
            <a:r>
              <a:rPr lang="it-IT" sz="5600" dirty="0"/>
              <a:t> prevede e continuerà a prevedere la regolamentazione della distribuzione del gioco con decreti di cosiddetto contingentamento, con espliciti divieti di gioco per i minori, con orari controllati dalle autorità di riferimento e dalle Questure, con una disciplina della pubblicità.</a:t>
            </a:r>
          </a:p>
          <a:p>
            <a:endParaRPr lang="it-IT" sz="5600" dirty="0"/>
          </a:p>
          <a:p>
            <a:pPr marL="0" indent="0">
              <a:buFont typeface="Arial" pitchFamily="34" charset="0"/>
              <a:buNone/>
            </a:pPr>
            <a:endParaRPr lang="it-IT" sz="1800" dirty="0"/>
          </a:p>
        </p:txBody>
      </p:sp>
      <p:pic>
        <p:nvPicPr>
          <p:cNvPr id="26" name="Immagine 25"/>
          <p:cNvPicPr>
            <a:picLocks noChangeAspect="1"/>
          </p:cNvPicPr>
          <p:nvPr/>
        </p:nvPicPr>
        <p:blipFill>
          <a:blip r:embed="rId2"/>
          <a:stretch>
            <a:fillRect/>
          </a:stretch>
        </p:blipFill>
        <p:spPr>
          <a:xfrm>
            <a:off x="6705600" y="6196563"/>
            <a:ext cx="2274005" cy="487722"/>
          </a:xfrm>
          <a:prstGeom prst="rect">
            <a:avLst/>
          </a:prstGeom>
        </p:spPr>
      </p:pic>
      <p:sp>
        <p:nvSpPr>
          <p:cNvPr id="27" name="object 8"/>
          <p:cNvSpPr txBox="1"/>
          <p:nvPr/>
        </p:nvSpPr>
        <p:spPr>
          <a:xfrm>
            <a:off x="381000" y="168353"/>
            <a:ext cx="6096000" cy="388746"/>
          </a:xfrm>
          <a:prstGeom prst="rect">
            <a:avLst/>
          </a:prstGeom>
          <a:solidFill>
            <a:schemeClr val="tx2"/>
          </a:solidFill>
          <a:ln>
            <a:solidFill>
              <a:srgbClr val="5C2336"/>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LA SALUTE NON SI TUTELA VIETANDO, MA PREVENENDO </a:t>
            </a:r>
            <a:endParaRPr sz="2000" dirty="0">
              <a:solidFill>
                <a:schemeClr val="bg1"/>
              </a:solidFill>
            </a:endParaRPr>
          </a:p>
        </p:txBody>
      </p:sp>
      <p:sp>
        <p:nvSpPr>
          <p:cNvPr id="8"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22</a:t>
            </a:fld>
            <a:endParaRPr lang="it-IT" dirty="0">
              <a:solidFill>
                <a:schemeClr val="bg1"/>
              </a:solidFill>
            </a:endParaRPr>
          </a:p>
        </p:txBody>
      </p:sp>
    </p:spTree>
    <p:extLst>
      <p:ext uri="{BB962C8B-B14F-4D97-AF65-F5344CB8AC3E}">
        <p14:creationId xmlns:p14="http://schemas.microsoft.com/office/powerpoint/2010/main" val="37767591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25" name="Segnaposto contenuto 2"/>
          <p:cNvSpPr txBox="1">
            <a:spLocks/>
          </p:cNvSpPr>
          <p:nvPr/>
        </p:nvSpPr>
        <p:spPr>
          <a:xfrm>
            <a:off x="0" y="751473"/>
            <a:ext cx="8915400" cy="5609701"/>
          </a:xfrm>
          <a:prstGeom prst="rect">
            <a:avLst/>
          </a:prstGeom>
        </p:spPr>
        <p:txBody>
          <a:bodyPr anchor="ctr">
            <a:normAutofit fontScale="7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it-IT" sz="4100" dirty="0"/>
          </a:p>
          <a:p>
            <a:pPr algn="just"/>
            <a:r>
              <a:rPr lang="it-IT" sz="4100" dirty="0"/>
              <a:t>Ma quel che a gran voce si cerca di fare intendere ormai dal 2011 è che le misure adottate, anziché regolamentare la distribuzione e la modalità di distribuzione del gioco legale di fatto, anche disattendendo gli scopi di volta in volta esplicitati, vietano, proibiscono la distribuzione del gioco legale, in chiaro contrasto con la normativa nazionale che da tempo ha compiuto la scelta della regolamentazione, della disciplina, per carità sempre migliorabile, piuttosto che quella del proibizionismo. </a:t>
            </a:r>
          </a:p>
          <a:p>
            <a:pPr marL="0" indent="0">
              <a:buFont typeface="Arial" pitchFamily="34" charset="0"/>
              <a:buNone/>
            </a:pPr>
            <a:endParaRPr lang="it-IT" sz="1800" dirty="0"/>
          </a:p>
        </p:txBody>
      </p:sp>
      <p:pic>
        <p:nvPicPr>
          <p:cNvPr id="26" name="Immagine 25"/>
          <p:cNvPicPr>
            <a:picLocks noChangeAspect="1"/>
          </p:cNvPicPr>
          <p:nvPr/>
        </p:nvPicPr>
        <p:blipFill>
          <a:blip r:embed="rId2"/>
          <a:stretch>
            <a:fillRect/>
          </a:stretch>
        </p:blipFill>
        <p:spPr>
          <a:xfrm>
            <a:off x="6705600" y="6196563"/>
            <a:ext cx="2274005" cy="487722"/>
          </a:xfrm>
          <a:prstGeom prst="rect">
            <a:avLst/>
          </a:prstGeom>
        </p:spPr>
      </p:pic>
      <p:sp>
        <p:nvSpPr>
          <p:cNvPr id="27" name="object 8"/>
          <p:cNvSpPr txBox="1"/>
          <p:nvPr/>
        </p:nvSpPr>
        <p:spPr>
          <a:xfrm>
            <a:off x="381000" y="280421"/>
            <a:ext cx="5791200" cy="388746"/>
          </a:xfrm>
          <a:prstGeom prst="rect">
            <a:avLst/>
          </a:prstGeom>
          <a:solidFill>
            <a:schemeClr val="tx2"/>
          </a:solidFill>
          <a:ln>
            <a:solidFill>
              <a:schemeClr val="tx2"/>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REGOLAMENTARE CONSAPEVOLMENTE </a:t>
            </a:r>
            <a:endParaRPr sz="2000" dirty="0">
              <a:solidFill>
                <a:schemeClr val="bg1"/>
              </a:solidFill>
            </a:endParaRPr>
          </a:p>
        </p:txBody>
      </p:sp>
      <p:sp>
        <p:nvSpPr>
          <p:cNvPr id="8"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23</a:t>
            </a:fld>
            <a:endParaRPr lang="it-IT" dirty="0">
              <a:solidFill>
                <a:schemeClr val="bg1"/>
              </a:solidFill>
            </a:endParaRPr>
          </a:p>
        </p:txBody>
      </p:sp>
    </p:spTree>
    <p:extLst>
      <p:ext uri="{BB962C8B-B14F-4D97-AF65-F5344CB8AC3E}">
        <p14:creationId xmlns:p14="http://schemas.microsoft.com/office/powerpoint/2010/main" val="31431622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1" name="Segnaposto contenuto 2"/>
          <p:cNvSpPr txBox="1">
            <a:spLocks/>
          </p:cNvSpPr>
          <p:nvPr/>
        </p:nvSpPr>
        <p:spPr>
          <a:xfrm>
            <a:off x="152400" y="1064789"/>
            <a:ext cx="8686800" cy="5296386"/>
          </a:xfrm>
          <a:prstGeom prst="rect">
            <a:avLst/>
          </a:prstGeom>
        </p:spPr>
        <p:txBody>
          <a:bodyPr anchor="ctr">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Font typeface="Arial" pitchFamily="34" charset="0"/>
              <a:buNone/>
            </a:pPr>
            <a:r>
              <a:rPr lang="it-IT" dirty="0"/>
              <a:t>.</a:t>
            </a:r>
          </a:p>
          <a:p>
            <a:pPr marL="0" indent="0" algn="just">
              <a:buFont typeface="Arial" pitchFamily="34" charset="0"/>
              <a:buNone/>
            </a:pPr>
            <a:endParaRPr lang="it-IT" dirty="0"/>
          </a:p>
          <a:p>
            <a:pPr algn="just"/>
            <a:r>
              <a:rPr lang="it-IT" sz="8800" dirty="0"/>
              <a:t>Ma procedendo con ordine, vediamo la categoria di divieto di pubblicità.   Su questo c’è poco da dimostrare, un divieto di pubblicità non regolamenta, vieta di fare la pubblicità. A ciò si aggiunga che le modalità di rappresentazione del divieto di pubblicità non sono sempre uniformi sul territorio.</a:t>
            </a:r>
          </a:p>
          <a:p>
            <a:pPr algn="just"/>
            <a:endParaRPr lang="it-IT" sz="8800" dirty="0"/>
          </a:p>
          <a:p>
            <a:pPr algn="just"/>
            <a:r>
              <a:rPr lang="it-IT" sz="8800" dirty="0"/>
              <a:t>Esse si palesano sempre in modo differente, rendendo impossibile l’adempimento: si pensi all’operatore che commissiona una pubblicità su un canale su rete nazionale, come può pretendere che il canale sia oscurato sul territorio in cui la normativa territoriale impone il divieto di pubblicità?    </a:t>
            </a:r>
          </a:p>
          <a:p>
            <a:pPr algn="just"/>
            <a:endParaRPr lang="it-IT" sz="8800" dirty="0"/>
          </a:p>
          <a:p>
            <a:pPr algn="just"/>
            <a:r>
              <a:rPr lang="it-IT" sz="8800" dirty="0"/>
              <a:t>Premesso che il tema del divieto è in contrasto con principio di regolamentazione della pubblicità, chiarito dal cosiddetto Decreto Balduzzi , prima, e dalla Legge di Stabilità 2016 , poi, uno studio che si è condotto in materia porta a dire che in diverse regioni si pone un serio problema di stratificazione normativa nazionale territoriale regionale - territoriale comunale che necessita di essere risolto e chiarito velocemente. </a:t>
            </a:r>
          </a:p>
          <a:p>
            <a:pPr marL="0" indent="0">
              <a:buNone/>
            </a:pPr>
            <a:endParaRPr lang="it-IT" sz="5600" dirty="0">
              <a:latin typeface="Calibri" panose="020F0502020204030204" pitchFamily="34" charset="0"/>
            </a:endParaRPr>
          </a:p>
          <a:p>
            <a:pPr marL="0" indent="0" algn="ctr">
              <a:buNone/>
            </a:pPr>
            <a:r>
              <a:rPr lang="it-IT" sz="5600" b="1" dirty="0">
                <a:latin typeface="Calibri" panose="020F0502020204030204" pitchFamily="34" charset="0"/>
              </a:rPr>
              <a:t>           </a:t>
            </a:r>
          </a:p>
          <a:p>
            <a:pPr marL="0" indent="0" algn="ctr">
              <a:buNone/>
            </a:pPr>
            <a:endParaRPr lang="it-IT" sz="5600" b="1" dirty="0">
              <a:latin typeface="Calibri" panose="020F0502020204030204" pitchFamily="34" charset="0"/>
            </a:endParaRPr>
          </a:p>
        </p:txBody>
      </p:sp>
      <p:pic>
        <p:nvPicPr>
          <p:cNvPr id="12" name="Immagine 11"/>
          <p:cNvPicPr>
            <a:picLocks noChangeAspect="1"/>
          </p:cNvPicPr>
          <p:nvPr/>
        </p:nvPicPr>
        <p:blipFill>
          <a:blip r:embed="rId2"/>
          <a:stretch>
            <a:fillRect/>
          </a:stretch>
        </p:blipFill>
        <p:spPr>
          <a:xfrm>
            <a:off x="6705600" y="6196563"/>
            <a:ext cx="2274005" cy="487722"/>
          </a:xfrm>
          <a:prstGeom prst="rect">
            <a:avLst/>
          </a:prstGeom>
        </p:spPr>
      </p:pic>
      <p:sp>
        <p:nvSpPr>
          <p:cNvPr id="14" name="object 8"/>
          <p:cNvSpPr txBox="1"/>
          <p:nvPr/>
        </p:nvSpPr>
        <p:spPr>
          <a:xfrm>
            <a:off x="533400" y="152400"/>
            <a:ext cx="3563661"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IL DECRETO BALDUZZI</a:t>
            </a:r>
            <a:endParaRPr sz="2000" dirty="0">
              <a:solidFill>
                <a:schemeClr val="bg1"/>
              </a:solidFill>
            </a:endParaRPr>
          </a:p>
        </p:txBody>
      </p:sp>
      <p:sp>
        <p:nvSpPr>
          <p:cNvPr id="8"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24</a:t>
            </a:fld>
            <a:endParaRPr lang="it-IT" dirty="0">
              <a:solidFill>
                <a:schemeClr val="bg1"/>
              </a:solidFill>
            </a:endParaRPr>
          </a:p>
        </p:txBody>
      </p:sp>
    </p:spTree>
    <p:extLst>
      <p:ext uri="{BB962C8B-B14F-4D97-AF65-F5344CB8AC3E}">
        <p14:creationId xmlns:p14="http://schemas.microsoft.com/office/powerpoint/2010/main" val="10866311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1" name="Segnaposto contenuto 2"/>
          <p:cNvSpPr txBox="1">
            <a:spLocks/>
          </p:cNvSpPr>
          <p:nvPr/>
        </p:nvSpPr>
        <p:spPr>
          <a:xfrm>
            <a:off x="152400" y="838200"/>
            <a:ext cx="8686800" cy="5522975"/>
          </a:xfrm>
          <a:prstGeom prst="rect">
            <a:avLst/>
          </a:prstGeom>
        </p:spPr>
        <p:txBody>
          <a:bodyPr anchor="ctr">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it-IT" sz="5600" dirty="0"/>
              <a:t>In particolare, il Decreto Legge n. 158 del 13.09.2012 convertito con la L. n. 189 dell’08.11.2012 (il citato c.d. Decreto Balduzzi): prevede una regolamentazione della pubblicità</a:t>
            </a:r>
          </a:p>
          <a:p>
            <a:pPr marL="0" indent="0" algn="just">
              <a:buNone/>
            </a:pPr>
            <a:endParaRPr lang="it-IT" sz="5600" dirty="0"/>
          </a:p>
          <a:p>
            <a:pPr marL="0" indent="0" algn="just">
              <a:buNone/>
            </a:pPr>
            <a:r>
              <a:rPr lang="it-IT" sz="5600" dirty="0"/>
              <a:t>a) Art. 7 comma 4: “</a:t>
            </a:r>
            <a:r>
              <a:rPr lang="it-IT" sz="5600" i="1" dirty="0"/>
              <a:t>Sono vietati messaggi pubblicitari concernenti il gioco con vincite in denaro nel corso di trasmissioni televisive o radiofoniche e di rappresentazioni teatrali o cinematografiche rivolte ai minori e nei trenta minuti precedenti e successivi alla trasmissione delle stesse. E' altresì vietata, in qualsiasi forma, la pubblicità sulla stampa quotidiana e periodica destinata ai minori e nelle sale cinematografiche in occasione della proiezione di film destinati alla visione dei minori. Sono altresì vietati messaggi pubblicitari concernenti il gioco con vincite in denaro su giornali, riviste, pubblicazioni, durante trasmissioni televisive e radiofoniche, rappresentazioni cinematografiche e teatrali, nonché via internet nei quali si evidenzi anche solo uno dei seguenti elementi:  a) incitamento al gioco ovvero esaltazione della sua pratica;  b) presenza di minori;  c) assenza di formule di avvertimento sul rischio di dipendenza dalla pratica del gioco, nonché dell'indicazione della possibilità di consultazione di note informative sulle probabilità di vincita pubblicate sui siti istituzionali dell'Agenzia delle dogane e   dei monopoli, nonché dei singoli concessionari ovvero disponibili presso i punti di raccolta dei giochi</a:t>
            </a:r>
            <a:r>
              <a:rPr lang="it-IT" sz="5600" dirty="0"/>
              <a:t>.”; </a:t>
            </a:r>
          </a:p>
          <a:p>
            <a:pPr marL="0" indent="0" algn="just">
              <a:buNone/>
            </a:pPr>
            <a:endParaRPr lang="it-IT" sz="5600" dirty="0"/>
          </a:p>
          <a:p>
            <a:pPr marL="0" indent="0" algn="just">
              <a:buNone/>
            </a:pPr>
            <a:r>
              <a:rPr lang="it-IT" sz="5600" dirty="0"/>
              <a:t>b) Art. 7 comma 4-bis: “La </a:t>
            </a:r>
            <a:r>
              <a:rPr lang="it-IT" sz="5600" i="1" dirty="0"/>
              <a:t>pubblicità dei giochi che prevedono vincite in denaro deve riportare in modo chiaramente visibile la percentuale di probabilità di vincita che il soggetto ha nel singolo gioco pubblicizzato. Qualora la stessa percentuale non sia definibile, è indicata la percentuale storica per giochi similari</a:t>
            </a:r>
            <a:r>
              <a:rPr lang="it-IT" sz="5600" dirty="0"/>
              <a:t>”; </a:t>
            </a:r>
          </a:p>
          <a:p>
            <a:pPr marL="0" indent="0" algn="just">
              <a:buNone/>
            </a:pPr>
            <a:endParaRPr lang="it-IT" sz="5600" dirty="0"/>
          </a:p>
          <a:p>
            <a:pPr marL="0" indent="0" algn="just">
              <a:buNone/>
            </a:pPr>
            <a:r>
              <a:rPr lang="it-IT" sz="5600" dirty="0"/>
              <a:t>(c) Art. 7 comma 4-bis ultimo capoverso: “</a:t>
            </a:r>
            <a:r>
              <a:rPr lang="it-IT" sz="5600" i="1" dirty="0"/>
              <a:t>In caso di violazione (dell’art. 7 comma 4-bis), il soggetto proponente è obbligato a ripetere la stessa pubblicità secondo modalità, mezzi utilizzati e quantità di annunci identici alla campagna pubblicitaria originaria, indicando nella stessa i requisiti previsti dal presente articolo nonché il fatto che la pubblicità è ripetuta per violazione della normativa di riferimento</a:t>
            </a:r>
            <a:r>
              <a:rPr lang="it-IT" sz="5600" dirty="0"/>
              <a:t>”;  </a:t>
            </a:r>
          </a:p>
          <a:p>
            <a:pPr marL="0" indent="0" algn="just">
              <a:buNone/>
            </a:pPr>
            <a:endParaRPr lang="it-IT" sz="5600" dirty="0"/>
          </a:p>
          <a:p>
            <a:pPr marL="0" indent="0" algn="just">
              <a:buNone/>
            </a:pPr>
            <a:r>
              <a:rPr lang="it-IT" sz="5600" dirty="0"/>
              <a:t>(d) Art. 7 comma 6: “</a:t>
            </a:r>
            <a:r>
              <a:rPr lang="it-IT" sz="5600" i="1" dirty="0"/>
              <a:t>Il committente del messaggio pubblicitario di cui al comma 4 e il proprietario del mezzo con cui il medesimo messaggio pubblicitario è diffuso sono puniti entrambi con una sanzione amministrativa pecuniaria da € 100.000,00 ad € 500.000,00</a:t>
            </a:r>
            <a:r>
              <a:rPr lang="it-IT" sz="5600" dirty="0"/>
              <a:t>” </a:t>
            </a:r>
          </a:p>
          <a:p>
            <a:pPr marL="0" indent="0">
              <a:buNone/>
            </a:pPr>
            <a:endParaRPr lang="it-IT" sz="5600" dirty="0">
              <a:latin typeface="Calibri" panose="020F0502020204030204" pitchFamily="34" charset="0"/>
            </a:endParaRPr>
          </a:p>
          <a:p>
            <a:pPr marL="0" indent="0" algn="ctr">
              <a:buNone/>
            </a:pPr>
            <a:r>
              <a:rPr lang="it-IT" sz="5600" b="1" dirty="0">
                <a:latin typeface="Calibri" panose="020F0502020204030204" pitchFamily="34" charset="0"/>
              </a:rPr>
              <a:t>           </a:t>
            </a:r>
          </a:p>
          <a:p>
            <a:pPr marL="0" indent="0" algn="ctr">
              <a:buNone/>
            </a:pPr>
            <a:endParaRPr lang="it-IT" sz="5600" b="1" dirty="0">
              <a:latin typeface="Calibri" panose="020F0502020204030204" pitchFamily="34" charset="0"/>
            </a:endParaRPr>
          </a:p>
        </p:txBody>
      </p:sp>
      <p:pic>
        <p:nvPicPr>
          <p:cNvPr id="12" name="Immagine 11"/>
          <p:cNvPicPr>
            <a:picLocks noChangeAspect="1"/>
          </p:cNvPicPr>
          <p:nvPr/>
        </p:nvPicPr>
        <p:blipFill>
          <a:blip r:embed="rId2"/>
          <a:stretch>
            <a:fillRect/>
          </a:stretch>
        </p:blipFill>
        <p:spPr>
          <a:xfrm>
            <a:off x="6705600" y="6196563"/>
            <a:ext cx="2274005" cy="487722"/>
          </a:xfrm>
          <a:prstGeom prst="rect">
            <a:avLst/>
          </a:prstGeom>
        </p:spPr>
      </p:pic>
      <p:sp>
        <p:nvSpPr>
          <p:cNvPr id="14" name="object 8"/>
          <p:cNvSpPr txBox="1"/>
          <p:nvPr/>
        </p:nvSpPr>
        <p:spPr>
          <a:xfrm>
            <a:off x="533400" y="152400"/>
            <a:ext cx="3563661"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IL DECRETO BALDUZZI</a:t>
            </a:r>
            <a:endParaRPr sz="2000" dirty="0">
              <a:solidFill>
                <a:schemeClr val="bg1"/>
              </a:solidFill>
            </a:endParaRPr>
          </a:p>
        </p:txBody>
      </p:sp>
      <p:sp>
        <p:nvSpPr>
          <p:cNvPr id="8"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25</a:t>
            </a:fld>
            <a:endParaRPr lang="it-IT" dirty="0">
              <a:solidFill>
                <a:schemeClr val="bg1"/>
              </a:solidFill>
            </a:endParaRPr>
          </a:p>
        </p:txBody>
      </p:sp>
    </p:spTree>
    <p:extLst>
      <p:ext uri="{BB962C8B-B14F-4D97-AF65-F5344CB8AC3E}">
        <p14:creationId xmlns:p14="http://schemas.microsoft.com/office/powerpoint/2010/main" val="17303794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1" name="Segnaposto contenuto 2"/>
          <p:cNvSpPr txBox="1">
            <a:spLocks/>
          </p:cNvSpPr>
          <p:nvPr/>
        </p:nvSpPr>
        <p:spPr>
          <a:xfrm>
            <a:off x="152400" y="822036"/>
            <a:ext cx="8686800" cy="5539139"/>
          </a:xfrm>
          <a:prstGeom prst="rect">
            <a:avLst/>
          </a:prstGeom>
        </p:spPr>
        <p:txBody>
          <a:bodyPr anchor="ctr">
            <a:normAutofit fontScale="3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it-IT" sz="2200" dirty="0"/>
          </a:p>
          <a:p>
            <a:pPr marL="0" indent="0" algn="just">
              <a:buNone/>
            </a:pPr>
            <a:endParaRPr lang="it-IT" sz="2200" dirty="0"/>
          </a:p>
          <a:p>
            <a:pPr marL="0" indent="0" algn="just">
              <a:spcBef>
                <a:spcPts val="0"/>
              </a:spcBef>
              <a:spcAft>
                <a:spcPts val="1200"/>
              </a:spcAft>
              <a:buNone/>
            </a:pPr>
            <a:r>
              <a:rPr lang="it-IT" sz="4400" dirty="0"/>
              <a:t>La Legge di Stabilità 2016, altresì, in materia di pubblicità del gioco propone la seguente regolamentazione: </a:t>
            </a:r>
          </a:p>
          <a:p>
            <a:pPr marL="0" indent="0" algn="just">
              <a:spcBef>
                <a:spcPts val="0"/>
              </a:spcBef>
              <a:spcAft>
                <a:spcPts val="1200"/>
              </a:spcAft>
              <a:buNone/>
            </a:pPr>
            <a:r>
              <a:rPr lang="it-IT" sz="4400" i="1" dirty="0"/>
              <a:t>«937. Fermo restando quanto previsto dall'articolo 7, commi da 4 a 5, del decreto legge 13 settembre 2012, n.  58, convertito, con modificazioni, dalla legge 8 novembre 2012, n. 189, e fermo il divieto di pubblicità di cui all'articolo 4, comma 2, della legge 13 dicembre 1989, n. 401, per contrastare l'esercizio abusivo dell'attività di gioco o scommessa e per garantire ai consumatori, ai giocatori e ai minori un elevato livello di tutela, inteso a salvaguardare la salute e a ridurre al minimo gli eventuali danni economici che possono derivare da un gioco compulsivo o eccessivo, la propaganda pubblicitaria audiovisiva di marchi o prodotti di giochi con vincite in denaro è effettuata tenendo conto dei principi previsti dalla raccomandazione 2014/478/UE della Commissione, del 14 luglio 2014. Con decreto del Ministro dell'economia e delle finanze da adottare, di concerto con il Ministro della salute, sentita l'Autorità per le garanzie nelle comunicazioni, entro centoventi giorni dalla data di entrata in vigore della presente legge, sono individuati i criteri per l'attuazione della citata raccomandazione.</a:t>
            </a:r>
            <a:endParaRPr lang="it-IT" sz="4400" dirty="0"/>
          </a:p>
          <a:p>
            <a:pPr marL="0" indent="0" algn="just">
              <a:spcBef>
                <a:spcPts val="0"/>
              </a:spcBef>
              <a:spcAft>
                <a:spcPts val="1200"/>
              </a:spcAft>
              <a:buNone/>
            </a:pPr>
            <a:r>
              <a:rPr lang="it-IT" sz="4400" i="1" dirty="0"/>
              <a:t>938. In ogni caso, è vietata la pubblicità: a) che incoraggi il gioco eccessivo o incontrollato; b) che neghi che il gioco possa comportare dei rischi; c) che ometta di rendere esplicite le modalità e le condizioni per la fruizione di incentivi o bonus; d) che presenti o suggerisca che il gioco sia un modo per risolvere problemi finanziari o personali, ovvero che costituisca una fonte di guadagno o di sostentamento alternativa al lavoro, piuttosto che una semplice forma di intrattenimento e di divertimento; e) che induca a ritenere che l'esperienza, la competenza o l'abilità del giocatore permetta di ridurre o eliminare l'incertezza della vincita o consenta di vincere sistematicamente;  f) che si rivolga o faccia riferimento, anche indiretto, ai minori e rappresenti questi ultimi, ovvero soggetti che appaiano evidentemente tali, intenti al gioco;  g) che utilizzi segni, disegni, personaggi e persone, direttamente e primariamente legati ai minori, che possano generare un diretto interesse su di loro;  h) che induca a ritenere che il gioco contribuisca ad accrescere la propria autostima, considerazione sociale e successo interpersonale;  i) che rappresenti l'astensione dal gioco come un valore negativo; l) che induca a confondere la facilità del gioco con la facilità della vincita;  m) che contenga dichiarazioni infondate sulla possibilità di vincita o sul rendimento che i giocatori possono aspettarsi di ottenere dal gioco;  n) che faccia riferimento a servizi di credito al consumo immediatamente utilizzabili ai fini del gioco.</a:t>
            </a:r>
            <a:endParaRPr lang="it-IT" sz="5600" dirty="0">
              <a:latin typeface="Calibri" panose="020F0502020204030204" pitchFamily="34" charset="0"/>
            </a:endParaRPr>
          </a:p>
          <a:p>
            <a:pPr marL="0" indent="0" algn="just">
              <a:buNone/>
            </a:pPr>
            <a:r>
              <a:rPr lang="it-IT" sz="5600" b="1" dirty="0">
                <a:latin typeface="Calibri" panose="020F0502020204030204" pitchFamily="34" charset="0"/>
              </a:rPr>
              <a:t>           </a:t>
            </a:r>
          </a:p>
          <a:p>
            <a:pPr marL="0" indent="0" algn="just">
              <a:buNone/>
            </a:pPr>
            <a:endParaRPr lang="it-IT" sz="5600" b="1" dirty="0">
              <a:latin typeface="Calibri" panose="020F0502020204030204" pitchFamily="34" charset="0"/>
            </a:endParaRPr>
          </a:p>
        </p:txBody>
      </p:sp>
      <p:pic>
        <p:nvPicPr>
          <p:cNvPr id="12" name="Immagine 11"/>
          <p:cNvPicPr>
            <a:picLocks noChangeAspect="1"/>
          </p:cNvPicPr>
          <p:nvPr/>
        </p:nvPicPr>
        <p:blipFill>
          <a:blip r:embed="rId2"/>
          <a:stretch>
            <a:fillRect/>
          </a:stretch>
        </p:blipFill>
        <p:spPr>
          <a:xfrm>
            <a:off x="6705600" y="6196563"/>
            <a:ext cx="2274005" cy="487722"/>
          </a:xfrm>
          <a:prstGeom prst="rect">
            <a:avLst/>
          </a:prstGeom>
        </p:spPr>
      </p:pic>
      <p:sp>
        <p:nvSpPr>
          <p:cNvPr id="14" name="object 8"/>
          <p:cNvSpPr txBox="1"/>
          <p:nvPr/>
        </p:nvSpPr>
        <p:spPr>
          <a:xfrm>
            <a:off x="533400" y="85453"/>
            <a:ext cx="3563661"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LA LEGGE DI STABILITA’ 2016</a:t>
            </a:r>
            <a:endParaRPr sz="2000" dirty="0">
              <a:solidFill>
                <a:schemeClr val="bg1"/>
              </a:solidFill>
            </a:endParaRPr>
          </a:p>
        </p:txBody>
      </p:sp>
      <p:sp>
        <p:nvSpPr>
          <p:cNvPr id="8"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26</a:t>
            </a:fld>
            <a:endParaRPr lang="it-IT" dirty="0">
              <a:solidFill>
                <a:schemeClr val="bg1"/>
              </a:solidFill>
            </a:endParaRPr>
          </a:p>
        </p:txBody>
      </p:sp>
    </p:spTree>
    <p:extLst>
      <p:ext uri="{BB962C8B-B14F-4D97-AF65-F5344CB8AC3E}">
        <p14:creationId xmlns:p14="http://schemas.microsoft.com/office/powerpoint/2010/main" val="1582012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1" name="Segnaposto contenuto 2"/>
          <p:cNvSpPr txBox="1">
            <a:spLocks/>
          </p:cNvSpPr>
          <p:nvPr/>
        </p:nvSpPr>
        <p:spPr>
          <a:xfrm>
            <a:off x="152400" y="822036"/>
            <a:ext cx="8686800" cy="5539139"/>
          </a:xfrm>
          <a:prstGeom prst="rect">
            <a:avLst/>
          </a:prstGeom>
        </p:spPr>
        <p:txBody>
          <a:bodyPr anchor="ctr">
            <a:normAutofit fontScale="3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spcAft>
                <a:spcPts val="1200"/>
              </a:spcAft>
              <a:buNone/>
            </a:pPr>
            <a:r>
              <a:rPr lang="it-IT" sz="4400" i="1" dirty="0"/>
              <a:t>939. E' altresì' vietata la pubblicità di giochi con vincita in denaro nelle trasmissioni radiofoniche e televisive generaliste, nel rispetto dei principi sanciti in sede europea, dalle ore 7 alle ore 22 di ogni giorno. Sono esclusi dal divieto di cui al presente comma i media specializzati individuati con decreto del Ministro dell'economia e delle finanze, di concerto con il Ministro dello sviluppo economico, nonché' le lotterie nazionali a estrazione differita di cui all'articolo 21, comma 6, del decreto-legge 1º luglio 2009, n. 78, convertito, con modificazioni, dalla legge 3 agosto 2009, n. 102. Sono altresì escluse le forme di comunicazione indiretta derivanti dalle sponsorizzazioni nei settori della cultura, della ricerca, dello sport, nonché' nei settori della sanità e dell'assistenza.</a:t>
            </a:r>
          </a:p>
          <a:p>
            <a:pPr marL="0" indent="0" algn="just">
              <a:spcBef>
                <a:spcPts val="0"/>
              </a:spcBef>
              <a:spcAft>
                <a:spcPts val="1200"/>
              </a:spcAft>
              <a:buNone/>
            </a:pPr>
            <a:endParaRPr lang="it-IT" sz="4400" dirty="0"/>
          </a:p>
          <a:p>
            <a:pPr marL="0" indent="0" algn="just">
              <a:spcBef>
                <a:spcPts val="0"/>
              </a:spcBef>
              <a:spcAft>
                <a:spcPts val="1200"/>
              </a:spcAft>
              <a:buNone/>
            </a:pPr>
            <a:r>
              <a:rPr lang="it-IT" sz="4400" i="1" dirty="0"/>
              <a:t>940. La violazione dei divieti di cui ai commi 938 e 939 e delle prescrizioni del decreto di cui al comma 937 è punita con la sanzione amministrativa pecuniaria di cui all'articolo 7, comma 6, del decreto-legge 13 settembre 2012, n. 158, convertito, con modificazioni, dalla legge 8 novembre 2012, n. 189. Le sanzioni sono irrogate dall’Autorità per le garanzie nelle comunicazioni, secondo i principi di cui alla legge 24 novembre 1981, n. 689, al soggetto che commissiona la pubblicità, al soggetto che la effettua, nonché' al proprietario del mezzo con il quale essa è diffusa.</a:t>
            </a:r>
          </a:p>
          <a:p>
            <a:pPr marL="0" indent="0" algn="just">
              <a:spcBef>
                <a:spcPts val="0"/>
              </a:spcBef>
              <a:spcAft>
                <a:spcPts val="1200"/>
              </a:spcAft>
              <a:buNone/>
            </a:pPr>
            <a:endParaRPr lang="it-IT" sz="4400" dirty="0"/>
          </a:p>
          <a:p>
            <a:pPr marL="0" indent="0" algn="just">
              <a:spcBef>
                <a:spcPts val="0"/>
              </a:spcBef>
              <a:spcAft>
                <a:spcPts val="1200"/>
              </a:spcAft>
              <a:buNone/>
            </a:pPr>
            <a:r>
              <a:rPr lang="it-IT" sz="4400" i="1" dirty="0"/>
              <a:t>941. Il Ministero della salute, di concerto con il Ministero dell'istruzione, dell’università e della ricerca, anche attraverso l'utilizzo dei propri siti web, predispone campagne di informazione e sensibilizzazione, con particolare riferimento alle scuole di ogni ordine e grado, sui fattori di rischio connessi al gioco d'azzardo, al fine di aumentare la consapevolezza sui fenomeni di dipendenza correlati, nonché' sui rischi che ne derivano per la salute, fornendo informazioni sui servizi predisposti dalle strutture pubbliche e del terzo settore per affrontare il problema della dipendenza da gioco d'azzardo.»</a:t>
            </a:r>
            <a:endParaRPr lang="it-IT" sz="2600" dirty="0"/>
          </a:p>
          <a:p>
            <a:pPr marL="0" indent="0" algn="just">
              <a:buNone/>
            </a:pPr>
            <a:endParaRPr lang="it-IT" sz="5600" dirty="0">
              <a:latin typeface="Calibri" panose="020F0502020204030204" pitchFamily="34" charset="0"/>
            </a:endParaRPr>
          </a:p>
          <a:p>
            <a:pPr marL="0" indent="0" algn="just">
              <a:buNone/>
            </a:pPr>
            <a:r>
              <a:rPr lang="it-IT" sz="5600" b="1" dirty="0">
                <a:latin typeface="Calibri" panose="020F0502020204030204" pitchFamily="34" charset="0"/>
              </a:rPr>
              <a:t>           </a:t>
            </a:r>
          </a:p>
          <a:p>
            <a:pPr marL="0" indent="0" algn="just">
              <a:buNone/>
            </a:pPr>
            <a:endParaRPr lang="it-IT" sz="5600" b="1" dirty="0">
              <a:latin typeface="Calibri" panose="020F0502020204030204" pitchFamily="34" charset="0"/>
            </a:endParaRPr>
          </a:p>
        </p:txBody>
      </p:sp>
      <p:pic>
        <p:nvPicPr>
          <p:cNvPr id="12" name="Immagine 11"/>
          <p:cNvPicPr>
            <a:picLocks noChangeAspect="1"/>
          </p:cNvPicPr>
          <p:nvPr/>
        </p:nvPicPr>
        <p:blipFill>
          <a:blip r:embed="rId2"/>
          <a:stretch>
            <a:fillRect/>
          </a:stretch>
        </p:blipFill>
        <p:spPr>
          <a:xfrm>
            <a:off x="6705600" y="6196563"/>
            <a:ext cx="2274005" cy="487722"/>
          </a:xfrm>
          <a:prstGeom prst="rect">
            <a:avLst/>
          </a:prstGeom>
        </p:spPr>
      </p:pic>
      <p:sp>
        <p:nvSpPr>
          <p:cNvPr id="14" name="object 8"/>
          <p:cNvSpPr txBox="1"/>
          <p:nvPr/>
        </p:nvSpPr>
        <p:spPr>
          <a:xfrm>
            <a:off x="533400" y="85453"/>
            <a:ext cx="3563661"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LA LEGGE DI STABILITA’ 2016</a:t>
            </a:r>
            <a:endParaRPr sz="2000" dirty="0">
              <a:solidFill>
                <a:schemeClr val="bg1"/>
              </a:solidFill>
            </a:endParaRPr>
          </a:p>
        </p:txBody>
      </p:sp>
      <p:sp>
        <p:nvSpPr>
          <p:cNvPr id="8"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27</a:t>
            </a:fld>
            <a:endParaRPr lang="it-IT" dirty="0">
              <a:solidFill>
                <a:schemeClr val="bg1"/>
              </a:solidFill>
            </a:endParaRPr>
          </a:p>
        </p:txBody>
      </p:sp>
    </p:spTree>
    <p:extLst>
      <p:ext uri="{BB962C8B-B14F-4D97-AF65-F5344CB8AC3E}">
        <p14:creationId xmlns:p14="http://schemas.microsoft.com/office/powerpoint/2010/main" val="13240281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1" name="Segnaposto contenuto 2"/>
          <p:cNvSpPr txBox="1">
            <a:spLocks/>
          </p:cNvSpPr>
          <p:nvPr/>
        </p:nvSpPr>
        <p:spPr>
          <a:xfrm>
            <a:off x="228600" y="690516"/>
            <a:ext cx="8686800" cy="5296386"/>
          </a:xfrm>
          <a:prstGeom prst="rect">
            <a:avLst/>
          </a:prstGeom>
        </p:spPr>
        <p:txBody>
          <a:bodyPr anchor="ctr">
            <a:normAutofit fontScale="9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endParaRPr lang="it-IT" sz="4500" dirty="0">
              <a:latin typeface="Calibri" panose="020F0502020204030204" pitchFamily="34" charset="0"/>
            </a:endParaRPr>
          </a:p>
          <a:p>
            <a:pPr algn="just"/>
            <a:r>
              <a:rPr lang="it-IT" sz="4000" dirty="0">
                <a:latin typeface="Calibri" panose="020F0502020204030204" pitchFamily="34" charset="0"/>
              </a:rPr>
              <a:t>Liguria        </a:t>
            </a:r>
          </a:p>
          <a:p>
            <a:pPr algn="just"/>
            <a:r>
              <a:rPr lang="it-IT" sz="4000" dirty="0">
                <a:latin typeface="Calibri" panose="020F0502020204030204" pitchFamily="34" charset="0"/>
              </a:rPr>
              <a:t>Lazio   </a:t>
            </a:r>
          </a:p>
          <a:p>
            <a:pPr algn="just"/>
            <a:r>
              <a:rPr lang="it-IT" sz="4000" dirty="0">
                <a:latin typeface="Calibri" panose="020F0502020204030204" pitchFamily="34" charset="0"/>
              </a:rPr>
              <a:t>Lombardia   </a:t>
            </a:r>
          </a:p>
          <a:p>
            <a:pPr algn="just"/>
            <a:r>
              <a:rPr lang="it-IT" sz="4000" dirty="0">
                <a:latin typeface="Calibri" panose="020F0502020204030204" pitchFamily="34" charset="0"/>
              </a:rPr>
              <a:t>Toscana  </a:t>
            </a:r>
          </a:p>
          <a:p>
            <a:pPr algn="just"/>
            <a:r>
              <a:rPr lang="it-IT" sz="4000" dirty="0">
                <a:latin typeface="Calibri" panose="020F0502020204030204" pitchFamily="34" charset="0"/>
              </a:rPr>
              <a:t>Abbruzzo  </a:t>
            </a:r>
          </a:p>
          <a:p>
            <a:pPr algn="just"/>
            <a:r>
              <a:rPr lang="it-IT" sz="4000" dirty="0">
                <a:latin typeface="Calibri" panose="020F0502020204030204" pitchFamily="34" charset="0"/>
              </a:rPr>
              <a:t>Puglia    </a:t>
            </a:r>
          </a:p>
          <a:p>
            <a:pPr algn="just"/>
            <a:r>
              <a:rPr lang="it-IT" sz="4000" dirty="0">
                <a:latin typeface="Calibri" panose="020F0502020204030204" pitchFamily="34" charset="0"/>
              </a:rPr>
              <a:t>Friuli Venezia Giulia </a:t>
            </a:r>
          </a:p>
          <a:p>
            <a:pPr algn="just"/>
            <a:r>
              <a:rPr lang="it-IT" sz="4000" dirty="0">
                <a:latin typeface="Calibri" panose="020F0502020204030204" pitchFamily="34" charset="0"/>
              </a:rPr>
              <a:t>Province Autonome di Trento e Bolzano</a:t>
            </a:r>
          </a:p>
        </p:txBody>
      </p:sp>
      <p:pic>
        <p:nvPicPr>
          <p:cNvPr id="12" name="Immagine 11"/>
          <p:cNvPicPr>
            <a:picLocks noChangeAspect="1"/>
          </p:cNvPicPr>
          <p:nvPr/>
        </p:nvPicPr>
        <p:blipFill>
          <a:blip r:embed="rId2"/>
          <a:stretch>
            <a:fillRect/>
          </a:stretch>
        </p:blipFill>
        <p:spPr>
          <a:xfrm>
            <a:off x="6705600" y="6196563"/>
            <a:ext cx="2274005" cy="487722"/>
          </a:xfrm>
          <a:prstGeom prst="rect">
            <a:avLst/>
          </a:prstGeom>
        </p:spPr>
      </p:pic>
      <p:sp>
        <p:nvSpPr>
          <p:cNvPr id="14" name="object 8"/>
          <p:cNvSpPr txBox="1"/>
          <p:nvPr/>
        </p:nvSpPr>
        <p:spPr>
          <a:xfrm>
            <a:off x="381000" y="336915"/>
            <a:ext cx="5709453"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LE REGIONI INTERESSATE SONO LE SEGUENTI</a:t>
            </a:r>
            <a:endParaRPr sz="2000" dirty="0">
              <a:solidFill>
                <a:schemeClr val="bg1"/>
              </a:solidFill>
            </a:endParaRPr>
          </a:p>
        </p:txBody>
      </p:sp>
      <p:sp>
        <p:nvSpPr>
          <p:cNvPr id="8"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28</a:t>
            </a:fld>
            <a:endParaRPr lang="it-IT" dirty="0">
              <a:solidFill>
                <a:schemeClr val="bg1"/>
              </a:solidFill>
            </a:endParaRPr>
          </a:p>
        </p:txBody>
      </p:sp>
    </p:spTree>
    <p:extLst>
      <p:ext uri="{BB962C8B-B14F-4D97-AF65-F5344CB8AC3E}">
        <p14:creationId xmlns:p14="http://schemas.microsoft.com/office/powerpoint/2010/main" val="30492486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1" name="Segnaposto contenuto 2"/>
          <p:cNvSpPr txBox="1">
            <a:spLocks/>
          </p:cNvSpPr>
          <p:nvPr/>
        </p:nvSpPr>
        <p:spPr>
          <a:xfrm>
            <a:off x="228600" y="690516"/>
            <a:ext cx="8686800" cy="5296386"/>
          </a:xfrm>
          <a:prstGeom prst="rect">
            <a:avLst/>
          </a:prstGeom>
        </p:spPr>
        <p:txBody>
          <a:bodyPr anchor="ctr">
            <a:normAutofit fontScale="4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it-IT" dirty="0"/>
              <a:t>In Liguria oltre alle norme nazionali occorre tenere presente la seguente normativa territoriale in materia di pubblicità:</a:t>
            </a:r>
          </a:p>
          <a:p>
            <a:pPr marL="0" indent="0" algn="just">
              <a:buNone/>
            </a:pPr>
            <a:endParaRPr lang="it-IT" dirty="0"/>
          </a:p>
          <a:p>
            <a:pPr marL="0" indent="0" algn="just">
              <a:buNone/>
            </a:pPr>
            <a:r>
              <a:rPr lang="it-IT" dirty="0"/>
              <a:t>(i) Legge Regione Liguria n. 17 del 30.04.2012 “Disciplina delle sale da gioco”, secondo cui: (a) Art. 2 comma 3: “</a:t>
            </a:r>
            <a:r>
              <a:rPr lang="it-IT" i="1" dirty="0"/>
              <a:t>E’ vietata qualsiasi attività pubblicitaria relativa all’apertura o all’esercizio di sale da gioco” (b) Art. 3 comma 1: “Sanzione amministrativa pecuniaria da un minimo di € 1.000,00 ad un massimo di € 5.000,00</a:t>
            </a:r>
            <a:r>
              <a:rPr lang="it-IT" dirty="0"/>
              <a:t>”;</a:t>
            </a:r>
          </a:p>
          <a:p>
            <a:pPr marL="0" indent="0" algn="just">
              <a:buNone/>
            </a:pPr>
            <a:endParaRPr lang="it-IT" dirty="0"/>
          </a:p>
          <a:p>
            <a:pPr marL="0" indent="0" algn="just">
              <a:buNone/>
            </a:pPr>
            <a:r>
              <a:rPr lang="it-IT" dirty="0"/>
              <a:t>(ii) Regolamenti comunali.   A titolo esemplificativo, si riportano le disposizioni in materia di pubblicità previste dal Regolamento sale da gioco e giochi leciti del Comune di Genova approvato con delibera del consiglio comunale n. 21/2013 del 30.04.2013: (a) Art. 9 comma 14 ultimo capoverso: “</a:t>
            </a:r>
            <a:r>
              <a:rPr lang="it-IT" i="1" dirty="0"/>
              <a:t>Sono inoltre vietate le esposizioni esterne al locale di cartelli, manoscritti e/o proiezioni che pubblicizzano vincite temporali appena accadute o storiche</a:t>
            </a:r>
            <a:r>
              <a:rPr lang="it-IT" dirty="0"/>
              <a:t>”;    (b) Art. 9 comma 15: “E’ vietata qualsiasi attività pubblicitaria relativa all’apertura o all’esercizio di sale da gioco”;   (c) Art. 25 comma 2: “</a:t>
            </a:r>
            <a:r>
              <a:rPr lang="it-IT" i="1" dirty="0"/>
              <a:t>Le violazioni delle disposizioni delle legge regionale 30.04.2012 n. 17 sono punite come previsto dall’art. 3 della stessa legge</a:t>
            </a:r>
            <a:r>
              <a:rPr lang="it-IT" dirty="0"/>
              <a:t>” (sanzione amministrativa pecuniaria da un minimo di € 1.000,00 ad un massimo di € 5.000,00);    (d) Art. 25 comma 3 “</a:t>
            </a:r>
            <a:r>
              <a:rPr lang="it-IT" i="1" dirty="0"/>
              <a:t>Le altre violazioni al presente Regolamento comportano l’applicazione della sanzione amministrativa prevista dall’art. 7 bis del d.lgs. 267/2000 Testo Unico delle leggi sugli enti locali, il cui importo è rideterminato ai sensi dell’art. 16 comma 2 della L. 689/1981 in € 500,00</a:t>
            </a:r>
            <a:r>
              <a:rPr lang="it-IT" dirty="0"/>
              <a:t>”;   (e) Art. 25 comma 4: “</a:t>
            </a:r>
            <a:r>
              <a:rPr lang="it-IT" i="1" dirty="0"/>
              <a:t>In caso di reiterazione potrà essere disposta ai sensi dell’art. 10 del TULPS la sospensione dell’autorizzazione amministrativa dell’esercizio, o della decadenza in caso di grave e reiterate violazioni dello stesso tenore</a:t>
            </a:r>
            <a:r>
              <a:rPr lang="it-IT" dirty="0"/>
              <a:t>”. </a:t>
            </a:r>
          </a:p>
          <a:p>
            <a:pPr marL="0" indent="0" algn="just">
              <a:buNone/>
            </a:pPr>
            <a:endParaRPr lang="it-IT" sz="4000" dirty="0">
              <a:latin typeface="Calibri" panose="020F0502020204030204" pitchFamily="34" charset="0"/>
            </a:endParaRPr>
          </a:p>
        </p:txBody>
      </p:sp>
      <p:pic>
        <p:nvPicPr>
          <p:cNvPr id="12" name="Immagine 11"/>
          <p:cNvPicPr>
            <a:picLocks noChangeAspect="1"/>
          </p:cNvPicPr>
          <p:nvPr/>
        </p:nvPicPr>
        <p:blipFill>
          <a:blip r:embed="rId2"/>
          <a:stretch>
            <a:fillRect/>
          </a:stretch>
        </p:blipFill>
        <p:spPr>
          <a:xfrm>
            <a:off x="6705600" y="6196563"/>
            <a:ext cx="2274005" cy="487722"/>
          </a:xfrm>
          <a:prstGeom prst="rect">
            <a:avLst/>
          </a:prstGeom>
        </p:spPr>
      </p:pic>
      <p:sp>
        <p:nvSpPr>
          <p:cNvPr id="14" name="object 8"/>
          <p:cNvSpPr txBox="1"/>
          <p:nvPr/>
        </p:nvSpPr>
        <p:spPr>
          <a:xfrm>
            <a:off x="381001" y="301770"/>
            <a:ext cx="1447800"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LIGURIA</a:t>
            </a:r>
            <a:endParaRPr sz="2000" dirty="0">
              <a:solidFill>
                <a:schemeClr val="bg1"/>
              </a:solidFill>
            </a:endParaRPr>
          </a:p>
        </p:txBody>
      </p:sp>
      <p:sp>
        <p:nvSpPr>
          <p:cNvPr id="8"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29</a:t>
            </a:fld>
            <a:endParaRPr lang="it-IT" dirty="0">
              <a:solidFill>
                <a:schemeClr val="bg1"/>
              </a:solidFill>
            </a:endParaRPr>
          </a:p>
        </p:txBody>
      </p:sp>
    </p:spTree>
    <p:extLst>
      <p:ext uri="{BB962C8B-B14F-4D97-AF65-F5344CB8AC3E}">
        <p14:creationId xmlns:p14="http://schemas.microsoft.com/office/powerpoint/2010/main" val="17189475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11" name="object 1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2" name="object 2"/>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6" name="Segnaposto contenuto 2"/>
          <p:cNvSpPr txBox="1">
            <a:spLocks/>
          </p:cNvSpPr>
          <p:nvPr/>
        </p:nvSpPr>
        <p:spPr>
          <a:xfrm>
            <a:off x="-1" y="505024"/>
            <a:ext cx="8979605" cy="5827775"/>
          </a:xfrm>
          <a:prstGeom prst="rect">
            <a:avLst/>
          </a:prstGeom>
        </p:spPr>
        <p:txBody>
          <a:bodyPr anchor="ctr">
            <a:normAutofit fontScale="4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it-IT" sz="6400" dirty="0"/>
          </a:p>
          <a:p>
            <a:pPr marL="0" indent="0" algn="just">
              <a:buNone/>
            </a:pPr>
            <a:r>
              <a:rPr lang="it-IT" sz="6000" dirty="0"/>
              <a:t>La normativa nazionale:</a:t>
            </a:r>
          </a:p>
          <a:p>
            <a:pPr lvl="1" algn="just"/>
            <a:r>
              <a:rPr lang="it-IT" sz="6000" dirty="0"/>
              <a:t> le leggi in materia di gioco </a:t>
            </a:r>
          </a:p>
          <a:p>
            <a:pPr lvl="2" algn="just"/>
            <a:r>
              <a:rPr lang="it-IT" sz="6000" dirty="0"/>
              <a:t>Regolamentazione di un gioco e di una modalità di distribuzione</a:t>
            </a:r>
          </a:p>
          <a:p>
            <a:pPr lvl="2" algn="just"/>
            <a:r>
              <a:rPr lang="it-IT" sz="6000" dirty="0"/>
              <a:t>norme fiscali</a:t>
            </a:r>
          </a:p>
          <a:p>
            <a:pPr lvl="2" algn="just"/>
            <a:r>
              <a:rPr lang="it-IT" sz="6000" dirty="0"/>
              <a:t>Norme per ordine pubblico (questure)</a:t>
            </a:r>
          </a:p>
          <a:p>
            <a:pPr lvl="2" algn="just"/>
            <a:r>
              <a:rPr lang="it-IT" sz="6000" dirty="0"/>
              <a:t>Norme penali</a:t>
            </a:r>
          </a:p>
          <a:p>
            <a:pPr lvl="1" algn="just"/>
            <a:r>
              <a:rPr lang="it-IT" sz="6000" dirty="0"/>
              <a:t>I provvedimenti regolatori di ADM (gare, regole tecniche, attuative, contingentamento </a:t>
            </a:r>
            <a:r>
              <a:rPr lang="it-IT" sz="6000" dirty="0" err="1"/>
              <a:t>etc</a:t>
            </a:r>
            <a:r>
              <a:rPr lang="it-IT" sz="6000" dirty="0"/>
              <a:t> decreti o circolari) </a:t>
            </a:r>
          </a:p>
          <a:p>
            <a:pPr lvl="1" algn="just"/>
            <a:r>
              <a:rPr lang="it-IT" sz="6000" dirty="0"/>
              <a:t>Antiriciclaggio</a:t>
            </a:r>
          </a:p>
          <a:p>
            <a:pPr lvl="1" algn="just"/>
            <a:r>
              <a:rPr lang="it-IT" sz="6000" dirty="0"/>
              <a:t>Tracciabilità dei flussi finanziari</a:t>
            </a:r>
          </a:p>
          <a:p>
            <a:pPr lvl="1" algn="just"/>
            <a:r>
              <a:rPr lang="it-IT" sz="6000" dirty="0" err="1"/>
              <a:t>Etc</a:t>
            </a:r>
            <a:r>
              <a:rPr lang="it-IT" sz="6000" dirty="0"/>
              <a:t> </a:t>
            </a:r>
            <a:r>
              <a:rPr lang="it-IT" sz="6000" dirty="0" err="1"/>
              <a:t>etc</a:t>
            </a:r>
            <a:endParaRPr lang="it-IT" sz="5200" dirty="0"/>
          </a:p>
          <a:p>
            <a:pPr marL="0" indent="0" algn="just">
              <a:buFont typeface="Arial" pitchFamily="34" charset="0"/>
              <a:buNone/>
            </a:pPr>
            <a:r>
              <a:rPr lang="it-IT" sz="5600" dirty="0"/>
              <a:t>  </a:t>
            </a:r>
          </a:p>
          <a:p>
            <a:endParaRPr lang="it-IT" dirty="0"/>
          </a:p>
        </p:txBody>
      </p:sp>
      <p:pic>
        <p:nvPicPr>
          <p:cNvPr id="17" name="Immagine 16"/>
          <p:cNvPicPr>
            <a:picLocks noChangeAspect="1"/>
          </p:cNvPicPr>
          <p:nvPr/>
        </p:nvPicPr>
        <p:blipFill>
          <a:blip r:embed="rId2"/>
          <a:stretch>
            <a:fillRect/>
          </a:stretch>
        </p:blipFill>
        <p:spPr>
          <a:xfrm>
            <a:off x="6705600" y="6196563"/>
            <a:ext cx="2274005" cy="487722"/>
          </a:xfrm>
          <a:prstGeom prst="rect">
            <a:avLst/>
          </a:prstGeom>
        </p:spPr>
      </p:pic>
      <p:sp>
        <p:nvSpPr>
          <p:cNvPr id="19" name="object 8"/>
          <p:cNvSpPr txBox="1"/>
          <p:nvPr/>
        </p:nvSpPr>
        <p:spPr>
          <a:xfrm>
            <a:off x="398739" y="272165"/>
            <a:ext cx="3563661" cy="388746"/>
          </a:xfrm>
          <a:prstGeom prst="rect">
            <a:avLst/>
          </a:prstGeom>
          <a:solidFill>
            <a:schemeClr val="tx2"/>
          </a:solidFill>
          <a:ln>
            <a:solidFill>
              <a:schemeClr val="tx2"/>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PREMESSA</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3</a:t>
            </a:fld>
            <a:endParaRPr lang="it-IT" dirty="0">
              <a:solidFill>
                <a:schemeClr val="bg1"/>
              </a:solidFill>
            </a:endParaRPr>
          </a:p>
        </p:txBody>
      </p:sp>
    </p:spTree>
    <p:extLst>
      <p:ext uri="{BB962C8B-B14F-4D97-AF65-F5344CB8AC3E}">
        <p14:creationId xmlns:p14="http://schemas.microsoft.com/office/powerpoint/2010/main" val="37154366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1" name="Segnaposto contenuto 2"/>
          <p:cNvSpPr txBox="1">
            <a:spLocks/>
          </p:cNvSpPr>
          <p:nvPr/>
        </p:nvSpPr>
        <p:spPr>
          <a:xfrm>
            <a:off x="228600" y="690516"/>
            <a:ext cx="8686800" cy="5296386"/>
          </a:xfrm>
          <a:prstGeom prst="rect">
            <a:avLst/>
          </a:prstGeom>
        </p:spPr>
        <p:txBody>
          <a:bodyPr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it-IT" sz="1800" dirty="0"/>
              <a:t>Nel Lazio oltre alle norme nazionali occorre tenere presente la seguente normativa territoriale in materia di pubblicità: Legge Regione Lazio n. 5 del 05.08.2013 “Disposizioni per la prevenzione e il trattamento del gioco d'azzardo patologico (GAP)”:  </a:t>
            </a:r>
          </a:p>
          <a:p>
            <a:pPr marL="0" indent="0" algn="just">
              <a:buNone/>
            </a:pPr>
            <a:endParaRPr lang="it-IT" sz="1800" dirty="0"/>
          </a:p>
          <a:p>
            <a:pPr algn="just">
              <a:buAutoNum type="alphaLcParenBoth"/>
            </a:pPr>
            <a:r>
              <a:rPr lang="it-IT" sz="1800" dirty="0"/>
              <a:t>Art. 7: “E’ vietata qualsiasi attività pubblicitaria relativa all’apertura o all’esercizio di sale da gioco che prevedono vincite in denaro. E’, altresì, vietata la concessione di spazi pubblicitari istituzionali e l’attività di comunicazione istituzionale, per pubblicizzare i giochi che prevedono vincite di denaro”;</a:t>
            </a:r>
          </a:p>
          <a:p>
            <a:pPr marL="0" indent="0" algn="just">
              <a:buNone/>
            </a:pPr>
            <a:r>
              <a:rPr lang="it-IT" sz="1800" dirty="0"/>
              <a:t> </a:t>
            </a:r>
          </a:p>
          <a:p>
            <a:pPr marL="268288" indent="-268288" algn="just">
              <a:buNone/>
            </a:pPr>
            <a:r>
              <a:rPr lang="it-IT" sz="1800" dirty="0"/>
              <a:t>(b) Art. 12: “La violazione delle disposizioni di cui all’articolo 4, comma 1 e all’articolo 7, è soggetta all’applicazione della sanzione amministrativa pecuniaria nella misura compresa tra € 5.000,00 ed € 15.000,00”.</a:t>
            </a:r>
          </a:p>
          <a:p>
            <a:pPr marL="0" indent="0" algn="just">
              <a:buNone/>
            </a:pPr>
            <a:endParaRPr lang="it-IT" sz="4000" dirty="0">
              <a:latin typeface="Calibri" panose="020F0502020204030204" pitchFamily="34" charset="0"/>
            </a:endParaRPr>
          </a:p>
        </p:txBody>
      </p:sp>
      <p:pic>
        <p:nvPicPr>
          <p:cNvPr id="12" name="Immagine 11"/>
          <p:cNvPicPr>
            <a:picLocks noChangeAspect="1"/>
          </p:cNvPicPr>
          <p:nvPr/>
        </p:nvPicPr>
        <p:blipFill>
          <a:blip r:embed="rId2"/>
          <a:stretch>
            <a:fillRect/>
          </a:stretch>
        </p:blipFill>
        <p:spPr>
          <a:xfrm>
            <a:off x="6705600" y="6196563"/>
            <a:ext cx="2274005" cy="487722"/>
          </a:xfrm>
          <a:prstGeom prst="rect">
            <a:avLst/>
          </a:prstGeom>
        </p:spPr>
      </p:pic>
      <p:sp>
        <p:nvSpPr>
          <p:cNvPr id="14" name="object 8"/>
          <p:cNvSpPr txBox="1"/>
          <p:nvPr/>
        </p:nvSpPr>
        <p:spPr>
          <a:xfrm>
            <a:off x="381001" y="301770"/>
            <a:ext cx="1447800"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LAZIO</a:t>
            </a:r>
            <a:endParaRPr sz="2000" dirty="0">
              <a:solidFill>
                <a:schemeClr val="bg1"/>
              </a:solidFill>
            </a:endParaRPr>
          </a:p>
        </p:txBody>
      </p:sp>
      <p:sp>
        <p:nvSpPr>
          <p:cNvPr id="8"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30</a:t>
            </a:fld>
            <a:endParaRPr lang="it-IT" dirty="0">
              <a:solidFill>
                <a:schemeClr val="bg1"/>
              </a:solidFill>
            </a:endParaRPr>
          </a:p>
        </p:txBody>
      </p:sp>
    </p:spTree>
    <p:extLst>
      <p:ext uri="{BB962C8B-B14F-4D97-AF65-F5344CB8AC3E}">
        <p14:creationId xmlns:p14="http://schemas.microsoft.com/office/powerpoint/2010/main" val="32050641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1" name="Segnaposto contenuto 2"/>
          <p:cNvSpPr txBox="1">
            <a:spLocks/>
          </p:cNvSpPr>
          <p:nvPr/>
        </p:nvSpPr>
        <p:spPr>
          <a:xfrm>
            <a:off x="228600" y="552340"/>
            <a:ext cx="8686800" cy="5296386"/>
          </a:xfrm>
          <a:prstGeom prst="rect">
            <a:avLst/>
          </a:prstGeom>
        </p:spPr>
        <p:txBody>
          <a:bodyPr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it-IT" sz="1900" dirty="0"/>
              <a:t>In Lombardia oltre alle norme nazionali occorre tenere presente la seguente normativa territoriale in materia di pubblicità: Legge Regione Lombardia n. 8 del 21.10.2013 “Disposizioni per la prevenzione e il trattamento del gioco d’azzardo patologico”:  </a:t>
            </a:r>
          </a:p>
          <a:p>
            <a:pPr marL="0" indent="0" algn="just">
              <a:buNone/>
            </a:pPr>
            <a:endParaRPr lang="it-IT" sz="1900" dirty="0"/>
          </a:p>
          <a:p>
            <a:pPr marL="457200" indent="-457200" algn="just">
              <a:buAutoNum type="alphaLcParenBoth"/>
            </a:pPr>
            <a:r>
              <a:rPr lang="it-IT" sz="1900" dirty="0"/>
              <a:t>Art. 5 comma 6: </a:t>
            </a:r>
            <a:r>
              <a:rPr lang="it-IT" sz="1900" i="1" dirty="0"/>
              <a:t>“E' vietata qualsiasi attività pubblicitaria relativa all'apertura o all'esercizio delle sale da gioco d'azzardo lecito, che si ponga in contrasto con l'articolo 7, commi 4, 4 bis e 5 del </a:t>
            </a:r>
            <a:r>
              <a:rPr lang="it-IT" sz="1900" i="1" dirty="0" err="1"/>
              <a:t>d.l.</a:t>
            </a:r>
            <a:r>
              <a:rPr lang="it-IT" sz="1900" i="1" dirty="0"/>
              <a:t> 158/2012</a:t>
            </a:r>
            <a:r>
              <a:rPr lang="it-IT" sz="1900" dirty="0"/>
              <a:t>”; </a:t>
            </a:r>
          </a:p>
          <a:p>
            <a:pPr marL="0" indent="0" algn="just">
              <a:buNone/>
            </a:pPr>
            <a:endParaRPr lang="it-IT" sz="1900" dirty="0"/>
          </a:p>
          <a:p>
            <a:pPr marL="360363" indent="-360363" algn="just">
              <a:buNone/>
            </a:pPr>
            <a:r>
              <a:rPr lang="it-IT" sz="1900" dirty="0"/>
              <a:t>(b) Art. 10 comma 2: “</a:t>
            </a:r>
            <a:r>
              <a:rPr lang="it-IT" sz="1900" i="1" dirty="0"/>
              <a:t>L'inosservanza delle disposizioni di cui all'articolo 5, comma 6, comporta l'applicazione di una sanzione amministrativa da € 1.000,00 ad € 5.000,00</a:t>
            </a:r>
            <a:r>
              <a:rPr lang="it-IT" sz="1900" dirty="0"/>
              <a:t>”.</a:t>
            </a:r>
          </a:p>
          <a:p>
            <a:pPr marL="360363" indent="-360363" algn="just">
              <a:buNone/>
            </a:pPr>
            <a:r>
              <a:rPr lang="it-IT" sz="1800" dirty="0"/>
              <a:t> </a:t>
            </a:r>
            <a:endParaRPr lang="it-IT" sz="4000" dirty="0">
              <a:latin typeface="Calibri" panose="020F0502020204030204" pitchFamily="34" charset="0"/>
            </a:endParaRPr>
          </a:p>
        </p:txBody>
      </p:sp>
      <p:pic>
        <p:nvPicPr>
          <p:cNvPr id="12" name="Immagine 11"/>
          <p:cNvPicPr>
            <a:picLocks noChangeAspect="1"/>
          </p:cNvPicPr>
          <p:nvPr/>
        </p:nvPicPr>
        <p:blipFill>
          <a:blip r:embed="rId2"/>
          <a:stretch>
            <a:fillRect/>
          </a:stretch>
        </p:blipFill>
        <p:spPr>
          <a:xfrm>
            <a:off x="6705600" y="6196563"/>
            <a:ext cx="2274005" cy="487722"/>
          </a:xfrm>
          <a:prstGeom prst="rect">
            <a:avLst/>
          </a:prstGeom>
        </p:spPr>
      </p:pic>
      <p:sp>
        <p:nvSpPr>
          <p:cNvPr id="14" name="object 8"/>
          <p:cNvSpPr txBox="1"/>
          <p:nvPr/>
        </p:nvSpPr>
        <p:spPr>
          <a:xfrm>
            <a:off x="381001" y="301770"/>
            <a:ext cx="1447800"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LOMBARDIA</a:t>
            </a:r>
            <a:endParaRPr sz="2000" dirty="0">
              <a:solidFill>
                <a:schemeClr val="bg1"/>
              </a:solidFill>
            </a:endParaRPr>
          </a:p>
        </p:txBody>
      </p:sp>
      <p:sp>
        <p:nvSpPr>
          <p:cNvPr id="8"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31</a:t>
            </a:fld>
            <a:endParaRPr lang="it-IT" dirty="0">
              <a:solidFill>
                <a:schemeClr val="bg1"/>
              </a:solidFill>
            </a:endParaRPr>
          </a:p>
        </p:txBody>
      </p:sp>
    </p:spTree>
    <p:extLst>
      <p:ext uri="{BB962C8B-B14F-4D97-AF65-F5344CB8AC3E}">
        <p14:creationId xmlns:p14="http://schemas.microsoft.com/office/powerpoint/2010/main" val="35239400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1" name="Segnaposto contenuto 2"/>
          <p:cNvSpPr txBox="1">
            <a:spLocks/>
          </p:cNvSpPr>
          <p:nvPr/>
        </p:nvSpPr>
        <p:spPr>
          <a:xfrm>
            <a:off x="228600" y="552340"/>
            <a:ext cx="8686800" cy="5296386"/>
          </a:xfrm>
          <a:prstGeom prst="rect">
            <a:avLst/>
          </a:prstGeom>
        </p:spPr>
        <p:txBody>
          <a:bodyPr anchor="ctr">
            <a:normAutofit fontScale="4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it-IT" dirty="0"/>
              <a:t>In Toscana oltre alle norme nazionali occorre tenere presente la seguente normativa territoriale in materia di pubblicità: </a:t>
            </a:r>
          </a:p>
          <a:p>
            <a:pPr marL="0" indent="0" algn="just">
              <a:buNone/>
            </a:pPr>
            <a:endParaRPr lang="it-IT" dirty="0"/>
          </a:p>
          <a:p>
            <a:pPr marL="571500" indent="-571500" algn="just">
              <a:buAutoNum type="romanLcParenBoth"/>
            </a:pPr>
            <a:r>
              <a:rPr lang="it-IT" dirty="0"/>
              <a:t>Legge Regione Toscana n. 57 del 18.10.2013 “Disposizioni per la prevenzione e il trattamento del gioco d’azzardo patologico”: (a) Art. 5: “</a:t>
            </a:r>
            <a:r>
              <a:rPr lang="it-IT" i="1" dirty="0"/>
              <a:t>La pubblicità dei giochi con vincite in denaro è vietata ove recante incitamento al gioco o esaltazione della sua pratica e negli altri casi previsti dall’articolo 7 del decreto- legge 13 settembre 2012, n. 158, convertito, con modificazioni, dalla legge 8 novembre 2012, n. 189”; (b) Art. 14 comma 3: “Coloro che violano le disposizioni degli articoli 5 e 6, sono soggetti al regime sanzionatorio previsto dall’articolo 7, comma 6, del </a:t>
            </a:r>
            <a:r>
              <a:rPr lang="it-IT" i="1" dirty="0" err="1"/>
              <a:t>d.l.</a:t>
            </a:r>
            <a:r>
              <a:rPr lang="it-IT" i="1" dirty="0"/>
              <a:t> 158/2012, convertito dalla l. 189/2012.</a:t>
            </a:r>
            <a:r>
              <a:rPr lang="it-IT" dirty="0"/>
              <a:t>”</a:t>
            </a:r>
          </a:p>
          <a:p>
            <a:pPr marL="571500" indent="-571500" algn="just">
              <a:buAutoNum type="romanLcParenBoth"/>
            </a:pPr>
            <a:endParaRPr lang="it-IT" dirty="0"/>
          </a:p>
          <a:p>
            <a:pPr marL="571500" indent="-571500" algn="just">
              <a:buAutoNum type="romanLcParenBoth"/>
            </a:pPr>
            <a:r>
              <a:rPr lang="it-IT" dirty="0"/>
              <a:t>Regolamenti comunali.   A titolo esemplificativo, si riportano le disposizioni in materia di pubblicità previste dal Regolamento Comunale sugli apparecchi da divertimento e intrattenimento e sugli esercizi e locali in cui si svolge il gioco del Comune di Prato approvato con delibera del consiglio comunale n. 61 del 30.07.2012: (a) Art. 12 comma 1: “</a:t>
            </a:r>
            <a:r>
              <a:rPr lang="it-IT" i="1" dirty="0"/>
              <a:t>E’ vietata, in qualsiasi forma e con qualsiasi modalità, la pubblicità di prodotti di gioco pubblico nell’ambito del territorio comunale</a:t>
            </a:r>
            <a:r>
              <a:rPr lang="it-IT" dirty="0"/>
              <a:t>”; (b) Art. 12 comma 2: “</a:t>
            </a:r>
            <a:r>
              <a:rPr lang="it-IT" i="1" dirty="0"/>
              <a:t>E’ vietato l’utilizzo di insegne recanti la denominazione “Casinò”, “Casa da Gioco” o espressioni simili”; (c) Art. 14 comma 2: “Salvo diversa disposizione di legge, per le violazioni delle disposizioni del presente Regolamento si applica la sanzione amministrativa pecuniaria da 25,00 (venticinque,00) euro a euro 500,00 (cinquecento,00)</a:t>
            </a:r>
            <a:r>
              <a:rPr lang="it-IT" dirty="0"/>
              <a:t>".</a:t>
            </a:r>
          </a:p>
          <a:p>
            <a:pPr marL="360363" indent="-360363" algn="just">
              <a:buNone/>
            </a:pPr>
            <a:r>
              <a:rPr lang="it-IT" sz="1800" dirty="0"/>
              <a:t> </a:t>
            </a:r>
            <a:endParaRPr lang="it-IT" sz="4000" dirty="0">
              <a:latin typeface="Calibri" panose="020F0502020204030204" pitchFamily="34" charset="0"/>
            </a:endParaRPr>
          </a:p>
        </p:txBody>
      </p:sp>
      <p:pic>
        <p:nvPicPr>
          <p:cNvPr id="12" name="Immagine 11"/>
          <p:cNvPicPr>
            <a:picLocks noChangeAspect="1"/>
          </p:cNvPicPr>
          <p:nvPr/>
        </p:nvPicPr>
        <p:blipFill>
          <a:blip r:embed="rId2"/>
          <a:stretch>
            <a:fillRect/>
          </a:stretch>
        </p:blipFill>
        <p:spPr>
          <a:xfrm>
            <a:off x="6705600" y="6196563"/>
            <a:ext cx="2274005" cy="487722"/>
          </a:xfrm>
          <a:prstGeom prst="rect">
            <a:avLst/>
          </a:prstGeom>
        </p:spPr>
      </p:pic>
      <p:sp>
        <p:nvSpPr>
          <p:cNvPr id="14" name="object 8"/>
          <p:cNvSpPr txBox="1"/>
          <p:nvPr/>
        </p:nvSpPr>
        <p:spPr>
          <a:xfrm>
            <a:off x="381001" y="301770"/>
            <a:ext cx="1447800"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TOSCANA</a:t>
            </a:r>
            <a:endParaRPr sz="2000" dirty="0">
              <a:solidFill>
                <a:schemeClr val="bg1"/>
              </a:solidFill>
            </a:endParaRPr>
          </a:p>
        </p:txBody>
      </p:sp>
      <p:sp>
        <p:nvSpPr>
          <p:cNvPr id="8"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32</a:t>
            </a:fld>
            <a:endParaRPr lang="it-IT" dirty="0">
              <a:solidFill>
                <a:schemeClr val="bg1"/>
              </a:solidFill>
            </a:endParaRPr>
          </a:p>
        </p:txBody>
      </p:sp>
    </p:spTree>
    <p:extLst>
      <p:ext uri="{BB962C8B-B14F-4D97-AF65-F5344CB8AC3E}">
        <p14:creationId xmlns:p14="http://schemas.microsoft.com/office/powerpoint/2010/main" val="7471662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1" name="Segnaposto contenuto 2"/>
          <p:cNvSpPr txBox="1">
            <a:spLocks/>
          </p:cNvSpPr>
          <p:nvPr/>
        </p:nvSpPr>
        <p:spPr>
          <a:xfrm>
            <a:off x="228600" y="552340"/>
            <a:ext cx="8686800" cy="5296386"/>
          </a:xfrm>
          <a:prstGeom prst="rect">
            <a:avLst/>
          </a:prstGeom>
        </p:spPr>
        <p:txBody>
          <a:bodyPr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r>
              <a:rPr lang="it-IT" sz="1500" dirty="0"/>
              <a:t>In Abruzzo oltre alle norme nazionali occorre tenere presente la seguente normativa territoriale in materia di pubblicità: Legge Regione Abruzzo n. 40 del 29.10.2013 “Disposizioni per la prevenzione e il trattamento del gioco d’azzardo patologico”:  </a:t>
            </a:r>
          </a:p>
          <a:p>
            <a:pPr marL="0" indent="0" algn="just">
              <a:buNone/>
            </a:pPr>
            <a:endParaRPr lang="it-IT" sz="1500" dirty="0"/>
          </a:p>
          <a:p>
            <a:pPr algn="just">
              <a:buAutoNum type="alphaLcParenBoth"/>
            </a:pPr>
            <a:r>
              <a:rPr lang="it-IT" sz="1500" dirty="0"/>
              <a:t>Art. 3 comma 5: “</a:t>
            </a:r>
            <a:r>
              <a:rPr lang="it-IT" sz="1500" i="1" dirty="0"/>
              <a:t>E’ vietata qualsiasi attività pubblicitaria relativa all’apertura o all’esercizio di sale da gioco o all’installazione di apparecchi per il gioco lecito presso esercizi commerciali </a:t>
            </a:r>
            <a:r>
              <a:rPr lang="it-IT" sz="1500" dirty="0"/>
              <a:t>o </a:t>
            </a:r>
            <a:r>
              <a:rPr lang="it-IT" sz="1500" i="1" dirty="0"/>
              <a:t>pubblici</a:t>
            </a:r>
            <a:r>
              <a:rPr lang="it-IT" sz="1500" dirty="0"/>
              <a:t>”; </a:t>
            </a:r>
          </a:p>
          <a:p>
            <a:pPr marL="0" indent="0" algn="just">
              <a:buNone/>
            </a:pPr>
            <a:endParaRPr lang="it-IT" sz="1500" dirty="0"/>
          </a:p>
          <a:p>
            <a:pPr algn="just">
              <a:buAutoNum type="alphaLcParenBoth"/>
            </a:pPr>
            <a:r>
              <a:rPr lang="it-IT" sz="1500" dirty="0"/>
              <a:t>Art. 4 comma 1: “1. La violazione delle disposizioni contenute nella presente legge, fermo restando l'obbligo di denuncia all'autorità giudiziaria per i reati eventualmente accertati e previsti dal codice penale ogni qualvolta ne ricorrano gli estremi, è punita con la sanzione amministrativa pecuniaria da un minimo di euro 1.000,00 a un massimo di euro 5.000,00”.</a:t>
            </a:r>
          </a:p>
        </p:txBody>
      </p:sp>
      <p:pic>
        <p:nvPicPr>
          <p:cNvPr id="12" name="Immagine 11"/>
          <p:cNvPicPr>
            <a:picLocks noChangeAspect="1"/>
          </p:cNvPicPr>
          <p:nvPr/>
        </p:nvPicPr>
        <p:blipFill>
          <a:blip r:embed="rId2"/>
          <a:stretch>
            <a:fillRect/>
          </a:stretch>
        </p:blipFill>
        <p:spPr>
          <a:xfrm>
            <a:off x="6705600" y="6196563"/>
            <a:ext cx="2274005" cy="487722"/>
          </a:xfrm>
          <a:prstGeom prst="rect">
            <a:avLst/>
          </a:prstGeom>
        </p:spPr>
      </p:pic>
      <p:sp>
        <p:nvSpPr>
          <p:cNvPr id="14" name="object 8"/>
          <p:cNvSpPr txBox="1"/>
          <p:nvPr/>
        </p:nvSpPr>
        <p:spPr>
          <a:xfrm>
            <a:off x="381001" y="301770"/>
            <a:ext cx="1447800"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ABBRUZZO</a:t>
            </a:r>
            <a:endParaRPr sz="2000" dirty="0">
              <a:solidFill>
                <a:schemeClr val="bg1"/>
              </a:solidFill>
            </a:endParaRPr>
          </a:p>
        </p:txBody>
      </p:sp>
      <p:sp>
        <p:nvSpPr>
          <p:cNvPr id="8"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33</a:t>
            </a:fld>
            <a:endParaRPr lang="it-IT" dirty="0">
              <a:solidFill>
                <a:schemeClr val="bg1"/>
              </a:solidFill>
            </a:endParaRPr>
          </a:p>
        </p:txBody>
      </p:sp>
    </p:spTree>
    <p:extLst>
      <p:ext uri="{BB962C8B-B14F-4D97-AF65-F5344CB8AC3E}">
        <p14:creationId xmlns:p14="http://schemas.microsoft.com/office/powerpoint/2010/main" val="20698447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1" name="Segnaposto contenuto 2"/>
          <p:cNvSpPr txBox="1">
            <a:spLocks/>
          </p:cNvSpPr>
          <p:nvPr/>
        </p:nvSpPr>
        <p:spPr>
          <a:xfrm>
            <a:off x="228600" y="552340"/>
            <a:ext cx="8686800" cy="5296386"/>
          </a:xfrm>
          <a:prstGeom prst="rect">
            <a:avLst/>
          </a:prstGeom>
        </p:spPr>
        <p:txBody>
          <a:bodyPr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it-IT" sz="1500" dirty="0"/>
          </a:p>
          <a:p>
            <a:pPr marL="0" indent="0">
              <a:buNone/>
            </a:pPr>
            <a:r>
              <a:rPr lang="it-IT" sz="1500" dirty="0"/>
              <a:t>In Puglia oltre alle norme nazionali occorre tenere presente la seguente normativa territoriale in materia di pubblicità: Legge Regione Puglia n. 43 del 13.12.2013 “Disposizioni per la prevenzione e il trattamento del gioco”: </a:t>
            </a:r>
          </a:p>
          <a:p>
            <a:pPr marL="0" indent="0">
              <a:buNone/>
            </a:pPr>
            <a:endParaRPr lang="it-IT" sz="1500" dirty="0"/>
          </a:p>
          <a:p>
            <a:pPr>
              <a:buAutoNum type="alphaLcParenBoth"/>
            </a:pPr>
            <a:r>
              <a:rPr lang="it-IT" sz="1500" dirty="0"/>
              <a:t>Art. 7 comma 7: “</a:t>
            </a:r>
            <a:r>
              <a:rPr lang="it-IT" sz="1500" i="1" dirty="0"/>
              <a:t>E’ vietata qualsiasi attività pubblicitaria relativa all’apertura o all’esercizio di sale da gioco</a:t>
            </a:r>
            <a:r>
              <a:rPr lang="it-IT" sz="1500" dirty="0"/>
              <a:t>”; </a:t>
            </a:r>
          </a:p>
          <a:p>
            <a:pPr marL="0" indent="0">
              <a:buNone/>
            </a:pPr>
            <a:endParaRPr lang="it-IT" sz="1500" dirty="0"/>
          </a:p>
          <a:p>
            <a:pPr>
              <a:buAutoNum type="alphaLcParenBoth"/>
            </a:pPr>
            <a:r>
              <a:rPr lang="it-IT" sz="1500" dirty="0"/>
              <a:t>Art. 7 comma 8: “L’inosservanza delle disposizioni di cui ai commi 2, 3, 4, 5, 6 e 7 è punita con una sanzione amministrativa pecuniaria da 6 mila a 10 mila euro. Nel caso di reiterazione delle violazioni stesse, si applica la sanzione amministrativa accessoria della sospensione temporanea dell’esercizio dell’attività da dieci a sessanta giorni”.</a:t>
            </a:r>
          </a:p>
        </p:txBody>
      </p:sp>
      <p:pic>
        <p:nvPicPr>
          <p:cNvPr id="12" name="Immagine 11"/>
          <p:cNvPicPr>
            <a:picLocks noChangeAspect="1"/>
          </p:cNvPicPr>
          <p:nvPr/>
        </p:nvPicPr>
        <p:blipFill>
          <a:blip r:embed="rId2"/>
          <a:stretch>
            <a:fillRect/>
          </a:stretch>
        </p:blipFill>
        <p:spPr>
          <a:xfrm>
            <a:off x="6705600" y="6196563"/>
            <a:ext cx="2274005" cy="487722"/>
          </a:xfrm>
          <a:prstGeom prst="rect">
            <a:avLst/>
          </a:prstGeom>
        </p:spPr>
      </p:pic>
      <p:sp>
        <p:nvSpPr>
          <p:cNvPr id="14" name="object 8"/>
          <p:cNvSpPr txBox="1"/>
          <p:nvPr/>
        </p:nvSpPr>
        <p:spPr>
          <a:xfrm>
            <a:off x="381001" y="301770"/>
            <a:ext cx="1447800"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PUGLIA</a:t>
            </a:r>
            <a:endParaRPr sz="2000" dirty="0">
              <a:solidFill>
                <a:schemeClr val="bg1"/>
              </a:solidFill>
            </a:endParaRPr>
          </a:p>
        </p:txBody>
      </p:sp>
      <p:sp>
        <p:nvSpPr>
          <p:cNvPr id="8"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34</a:t>
            </a:fld>
            <a:endParaRPr lang="it-IT" dirty="0">
              <a:solidFill>
                <a:schemeClr val="bg1"/>
              </a:solidFill>
            </a:endParaRPr>
          </a:p>
        </p:txBody>
      </p:sp>
    </p:spTree>
    <p:extLst>
      <p:ext uri="{BB962C8B-B14F-4D97-AF65-F5344CB8AC3E}">
        <p14:creationId xmlns:p14="http://schemas.microsoft.com/office/powerpoint/2010/main" val="26130620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1" name="Segnaposto contenuto 2"/>
          <p:cNvSpPr txBox="1">
            <a:spLocks/>
          </p:cNvSpPr>
          <p:nvPr/>
        </p:nvSpPr>
        <p:spPr>
          <a:xfrm>
            <a:off x="228600" y="552340"/>
            <a:ext cx="8686800" cy="5296386"/>
          </a:xfrm>
          <a:prstGeom prst="rect">
            <a:avLst/>
          </a:prstGeom>
        </p:spPr>
        <p:txBody>
          <a:bodyPr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it-IT" sz="1500" dirty="0"/>
          </a:p>
          <a:p>
            <a:pPr marL="0" indent="0" algn="just">
              <a:buNone/>
            </a:pPr>
            <a:r>
              <a:rPr lang="it-IT" sz="1900" dirty="0"/>
              <a:t>In Friuli Venezia Giulia oltre alle norme nazionali occorre tenere presente la seguente normativa territoriale in materia di pubblicità: </a:t>
            </a:r>
          </a:p>
          <a:p>
            <a:pPr marL="0" indent="0" algn="just">
              <a:buNone/>
            </a:pPr>
            <a:endParaRPr lang="it-IT" sz="1900" dirty="0"/>
          </a:p>
          <a:p>
            <a:pPr marL="0" indent="0" algn="just">
              <a:buNone/>
            </a:pPr>
            <a:r>
              <a:rPr lang="it-IT" sz="1900" dirty="0"/>
              <a:t>Legge Regione Friuli Venezia Giulia n. 1 del 14.02.2014 “Disposizioni per la prevenzione, il trattamento e il contrasto della dipendenza da gioco d'azzardo, nonché delle problematiche e patologie correlate”: </a:t>
            </a:r>
          </a:p>
          <a:p>
            <a:pPr marL="0" indent="0" algn="just">
              <a:buNone/>
            </a:pPr>
            <a:endParaRPr lang="it-IT" sz="1900" dirty="0"/>
          </a:p>
          <a:p>
            <a:pPr marL="514350" indent="-514350" algn="just">
              <a:buAutoNum type="alphaLcParenBoth"/>
            </a:pPr>
            <a:r>
              <a:rPr lang="it-IT" sz="1900" dirty="0"/>
              <a:t>Art. 6 comma 8: “È vietata qualsiasi attività pubblicitaria relativa all'apertura o all'esercizio di sale da gioco che si ponga in contrasto con l'articolo 7, commi 4, 4 bis e 5, del Decreto legge 158/2012”;</a:t>
            </a:r>
          </a:p>
          <a:p>
            <a:pPr marL="0" indent="0" algn="just">
              <a:buNone/>
            </a:pPr>
            <a:endParaRPr lang="it-IT" sz="1900" dirty="0"/>
          </a:p>
          <a:p>
            <a:pPr marL="514350" indent="-514350" algn="just">
              <a:buAutoNum type="alphaLcParenBoth"/>
            </a:pPr>
            <a:r>
              <a:rPr lang="it-IT" sz="1900" dirty="0"/>
              <a:t>Art. 9 comma 2: “L'inosservanza del divieto di cui all'articolo 6, comma 8, è soggetta all'applicazione di sanzioni amministrative pecuniarie nella misura compresa tra 1.000 e 5.000 euro”.</a:t>
            </a:r>
          </a:p>
          <a:p>
            <a:pPr marL="0" indent="0">
              <a:buNone/>
            </a:pPr>
            <a:endParaRPr lang="it-IT" sz="1500" dirty="0"/>
          </a:p>
        </p:txBody>
      </p:sp>
      <p:pic>
        <p:nvPicPr>
          <p:cNvPr id="12" name="Immagine 11"/>
          <p:cNvPicPr>
            <a:picLocks noChangeAspect="1"/>
          </p:cNvPicPr>
          <p:nvPr/>
        </p:nvPicPr>
        <p:blipFill>
          <a:blip r:embed="rId2"/>
          <a:stretch>
            <a:fillRect/>
          </a:stretch>
        </p:blipFill>
        <p:spPr>
          <a:xfrm>
            <a:off x="6705600" y="6196563"/>
            <a:ext cx="2274005" cy="487722"/>
          </a:xfrm>
          <a:prstGeom prst="rect">
            <a:avLst/>
          </a:prstGeom>
        </p:spPr>
      </p:pic>
      <p:sp>
        <p:nvSpPr>
          <p:cNvPr id="14" name="object 8"/>
          <p:cNvSpPr txBox="1"/>
          <p:nvPr/>
        </p:nvSpPr>
        <p:spPr>
          <a:xfrm>
            <a:off x="381000" y="301770"/>
            <a:ext cx="2667000"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FRIULI VENEZIA GIULIA</a:t>
            </a:r>
            <a:endParaRPr sz="2000" dirty="0">
              <a:solidFill>
                <a:schemeClr val="bg1"/>
              </a:solidFill>
            </a:endParaRPr>
          </a:p>
        </p:txBody>
      </p:sp>
      <p:sp>
        <p:nvSpPr>
          <p:cNvPr id="8"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35</a:t>
            </a:fld>
            <a:endParaRPr lang="it-IT" dirty="0">
              <a:solidFill>
                <a:schemeClr val="bg1"/>
              </a:solidFill>
            </a:endParaRPr>
          </a:p>
        </p:txBody>
      </p:sp>
    </p:spTree>
    <p:extLst>
      <p:ext uri="{BB962C8B-B14F-4D97-AF65-F5344CB8AC3E}">
        <p14:creationId xmlns:p14="http://schemas.microsoft.com/office/powerpoint/2010/main" val="42216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1" name="Segnaposto contenuto 2"/>
          <p:cNvSpPr txBox="1">
            <a:spLocks/>
          </p:cNvSpPr>
          <p:nvPr/>
        </p:nvSpPr>
        <p:spPr>
          <a:xfrm>
            <a:off x="152400" y="552340"/>
            <a:ext cx="8686800" cy="5296386"/>
          </a:xfrm>
          <a:prstGeom prst="rect">
            <a:avLst/>
          </a:prstGeom>
        </p:spPr>
        <p:txBody>
          <a:bodyPr anchor="ctr">
            <a:normAutofit lnSpcReduction="1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it-IT" sz="1500" dirty="0"/>
          </a:p>
          <a:p>
            <a:pPr marL="0" indent="0" algn="just">
              <a:buNone/>
            </a:pPr>
            <a:endParaRPr lang="it-IT" sz="2100" dirty="0"/>
          </a:p>
          <a:p>
            <a:pPr marL="0" indent="0" algn="just">
              <a:buNone/>
            </a:pPr>
            <a:r>
              <a:rPr lang="it-IT" sz="2100" dirty="0"/>
              <a:t>Nelle Province autonome di Trento e Bolzano oltre alle norme nazionali occorre tenere presente tra l’altro la seguente normativa territoriale in materia di pubblicità: </a:t>
            </a:r>
          </a:p>
          <a:p>
            <a:pPr marL="0" indent="0" algn="just">
              <a:buNone/>
            </a:pPr>
            <a:endParaRPr lang="it-IT" sz="2100" dirty="0"/>
          </a:p>
          <a:p>
            <a:pPr marL="0" indent="0" algn="just">
              <a:buNone/>
            </a:pPr>
            <a:r>
              <a:rPr lang="it-IT" sz="2100" dirty="0"/>
              <a:t>Legge Provinciale n. 13 del 13.05.1992 “Norme in materia di pubblico spettacolo”: </a:t>
            </a:r>
          </a:p>
          <a:p>
            <a:pPr marL="0" indent="0" algn="just">
              <a:buNone/>
            </a:pPr>
            <a:endParaRPr lang="it-IT" sz="2100" dirty="0"/>
          </a:p>
          <a:p>
            <a:pPr marL="457200" indent="-457200" algn="just">
              <a:buAutoNum type="alphaLcParenBoth"/>
            </a:pPr>
            <a:r>
              <a:rPr lang="it-IT" sz="2100" dirty="0"/>
              <a:t>Art. 5-bis comma 3: “È vietata qualsiasi attività pubblicitaria relativa all'apertura o all'esercizio di sale da giochi e di attrazione”; </a:t>
            </a:r>
          </a:p>
          <a:p>
            <a:pPr marL="0" indent="0" algn="just">
              <a:buNone/>
            </a:pPr>
            <a:endParaRPr lang="it-IT" sz="2100" dirty="0"/>
          </a:p>
          <a:p>
            <a:pPr marL="457200" indent="-457200" algn="just">
              <a:buAutoNum type="alphaLcParenBoth"/>
            </a:pPr>
            <a:r>
              <a:rPr lang="it-IT" sz="2100" dirty="0"/>
              <a:t>Art. 12 comma 1: “Fatto salvo quanto previsto dalle norme penali, ogni violazione delle disposizioni di cui agli articoli 2, 5, 5/bis, 8 e 9 è punita con la sanzione amministrativa pecuniaria da 144,00 euro a 1.410,00 euro”.</a:t>
            </a:r>
          </a:p>
          <a:p>
            <a:pPr marL="0" indent="0">
              <a:buNone/>
            </a:pPr>
            <a:endParaRPr lang="it-IT" sz="2100" dirty="0"/>
          </a:p>
        </p:txBody>
      </p:sp>
      <p:pic>
        <p:nvPicPr>
          <p:cNvPr id="12" name="Immagine 11"/>
          <p:cNvPicPr>
            <a:picLocks noChangeAspect="1"/>
          </p:cNvPicPr>
          <p:nvPr/>
        </p:nvPicPr>
        <p:blipFill>
          <a:blip r:embed="rId2"/>
          <a:stretch>
            <a:fillRect/>
          </a:stretch>
        </p:blipFill>
        <p:spPr>
          <a:xfrm>
            <a:off x="6705600" y="6196563"/>
            <a:ext cx="2274005" cy="487722"/>
          </a:xfrm>
          <a:prstGeom prst="rect">
            <a:avLst/>
          </a:prstGeom>
        </p:spPr>
      </p:pic>
      <p:sp>
        <p:nvSpPr>
          <p:cNvPr id="14" name="object 8"/>
          <p:cNvSpPr txBox="1"/>
          <p:nvPr/>
        </p:nvSpPr>
        <p:spPr>
          <a:xfrm>
            <a:off x="381000" y="301770"/>
            <a:ext cx="4648200"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PROVINCE AUTONOME TRENTO E BOLZANO</a:t>
            </a:r>
            <a:endParaRPr sz="2000" dirty="0">
              <a:solidFill>
                <a:schemeClr val="bg1"/>
              </a:solidFill>
            </a:endParaRPr>
          </a:p>
        </p:txBody>
      </p:sp>
      <p:sp>
        <p:nvSpPr>
          <p:cNvPr id="8"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36</a:t>
            </a:fld>
            <a:endParaRPr lang="it-IT" dirty="0">
              <a:solidFill>
                <a:schemeClr val="bg1"/>
              </a:solidFill>
            </a:endParaRPr>
          </a:p>
        </p:txBody>
      </p:sp>
    </p:spTree>
    <p:extLst>
      <p:ext uri="{BB962C8B-B14F-4D97-AF65-F5344CB8AC3E}">
        <p14:creationId xmlns:p14="http://schemas.microsoft.com/office/powerpoint/2010/main" val="346909046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3" name="Segnaposto contenuto 2"/>
          <p:cNvSpPr txBox="1">
            <a:spLocks/>
          </p:cNvSpPr>
          <p:nvPr/>
        </p:nvSpPr>
        <p:spPr>
          <a:xfrm>
            <a:off x="304800" y="1360388"/>
            <a:ext cx="8150162" cy="4267200"/>
          </a:xfrm>
          <a:prstGeom prst="rect">
            <a:avLst/>
          </a:prstGeom>
        </p:spPr>
        <p:txBody>
          <a:bodyPr anchor="ctr">
            <a:normAutofit fontScale="70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it-IT" sz="3100" dirty="0"/>
          </a:p>
          <a:p>
            <a:pPr algn="just"/>
            <a:r>
              <a:rPr lang="it-IT" sz="5100" dirty="0"/>
              <a:t>Ciò detto sul divieto di pubblicità, si è poi più volte messa in risalto la limitazione degli orari che, purtroppo limitazione non può essere definita quando su 24 ore giornaliere di operatività se ne concedono di apertura/funzionamento fino a 5! (come su Napoli).</a:t>
            </a:r>
          </a:p>
          <a:p>
            <a:pPr algn="just"/>
            <a:endParaRPr lang="it-IT" sz="5100" dirty="0"/>
          </a:p>
          <a:p>
            <a:endParaRPr lang="it-IT" sz="2200" dirty="0">
              <a:latin typeface="Calibri" panose="020F0502020204030204" pitchFamily="34" charset="0"/>
            </a:endParaRPr>
          </a:p>
        </p:txBody>
      </p:sp>
      <p:pic>
        <p:nvPicPr>
          <p:cNvPr id="15" name="Immagine 14"/>
          <p:cNvPicPr>
            <a:picLocks noChangeAspect="1"/>
          </p:cNvPicPr>
          <p:nvPr/>
        </p:nvPicPr>
        <p:blipFill>
          <a:blip r:embed="rId2"/>
          <a:stretch>
            <a:fillRect/>
          </a:stretch>
        </p:blipFill>
        <p:spPr>
          <a:xfrm>
            <a:off x="6705600" y="6196563"/>
            <a:ext cx="2274005" cy="487722"/>
          </a:xfrm>
          <a:prstGeom prst="rect">
            <a:avLst/>
          </a:prstGeom>
        </p:spPr>
      </p:pic>
      <p:sp>
        <p:nvSpPr>
          <p:cNvPr id="17" name="object 8"/>
          <p:cNvSpPr txBox="1"/>
          <p:nvPr/>
        </p:nvSpPr>
        <p:spPr>
          <a:xfrm>
            <a:off x="610754" y="238055"/>
            <a:ext cx="3563661"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a:solidFill>
                  <a:schemeClr val="bg1"/>
                </a:solidFill>
              </a:rPr>
              <a:t>ORARI </a:t>
            </a:r>
            <a:endParaRPr sz="2000" dirty="0">
              <a:solidFill>
                <a:schemeClr val="bg1"/>
              </a:solidFill>
            </a:endParaRPr>
          </a:p>
        </p:txBody>
      </p:sp>
      <p:sp>
        <p:nvSpPr>
          <p:cNvPr id="8"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37</a:t>
            </a:fld>
            <a:endParaRPr lang="it-IT" dirty="0">
              <a:solidFill>
                <a:schemeClr val="bg1"/>
              </a:solidFill>
            </a:endParaRPr>
          </a:p>
        </p:txBody>
      </p:sp>
    </p:spTree>
    <p:extLst>
      <p:ext uri="{BB962C8B-B14F-4D97-AF65-F5344CB8AC3E}">
        <p14:creationId xmlns:p14="http://schemas.microsoft.com/office/powerpoint/2010/main" val="40162510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pic>
        <p:nvPicPr>
          <p:cNvPr id="15" name="Immagine 14"/>
          <p:cNvPicPr>
            <a:picLocks noChangeAspect="1"/>
          </p:cNvPicPr>
          <p:nvPr/>
        </p:nvPicPr>
        <p:blipFill>
          <a:blip r:embed="rId2"/>
          <a:stretch>
            <a:fillRect/>
          </a:stretch>
        </p:blipFill>
        <p:spPr>
          <a:xfrm>
            <a:off x="6705600" y="6196563"/>
            <a:ext cx="2274005" cy="487722"/>
          </a:xfrm>
          <a:prstGeom prst="rect">
            <a:avLst/>
          </a:prstGeom>
        </p:spPr>
      </p:pic>
      <p:sp>
        <p:nvSpPr>
          <p:cNvPr id="8"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38</a:t>
            </a:fld>
            <a:endParaRPr lang="it-IT" dirty="0">
              <a:solidFill>
                <a:schemeClr val="bg1"/>
              </a:solidFill>
            </a:endParaRPr>
          </a:p>
        </p:txBody>
      </p:sp>
      <p:sp>
        <p:nvSpPr>
          <p:cNvPr id="9" name="Segnaposto contenuto 2"/>
          <p:cNvSpPr txBox="1">
            <a:spLocks/>
          </p:cNvSpPr>
          <p:nvPr/>
        </p:nvSpPr>
        <p:spPr>
          <a:xfrm>
            <a:off x="381000" y="914400"/>
            <a:ext cx="8150162" cy="4267200"/>
          </a:xfrm>
          <a:prstGeom prst="rect">
            <a:avLst/>
          </a:prstGeom>
          <a:solidFill>
            <a:schemeClr val="tx2"/>
          </a:solidFill>
        </p:spPr>
        <p:txBody>
          <a:bodyPr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it-IT" sz="3100" dirty="0"/>
          </a:p>
          <a:p>
            <a:pPr marL="0" indent="0" algn="ctr">
              <a:buNone/>
            </a:pPr>
            <a:r>
              <a:rPr lang="it-IT" sz="5100" dirty="0">
                <a:solidFill>
                  <a:schemeClr val="bg1"/>
                </a:solidFill>
              </a:rPr>
              <a:t>TABELLA  ORARI </a:t>
            </a:r>
          </a:p>
          <a:p>
            <a:endParaRPr lang="it-IT" sz="2200" dirty="0">
              <a:latin typeface="Calibri" panose="020F0502020204030204" pitchFamily="34" charset="0"/>
            </a:endParaRPr>
          </a:p>
        </p:txBody>
      </p:sp>
    </p:spTree>
    <p:extLst>
      <p:ext uri="{BB962C8B-B14F-4D97-AF65-F5344CB8AC3E}">
        <p14:creationId xmlns:p14="http://schemas.microsoft.com/office/powerpoint/2010/main" val="19311004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pic>
        <p:nvPicPr>
          <p:cNvPr id="15" name="Immagine 14"/>
          <p:cNvPicPr>
            <a:picLocks noChangeAspect="1"/>
          </p:cNvPicPr>
          <p:nvPr/>
        </p:nvPicPr>
        <p:blipFill>
          <a:blip r:embed="rId2"/>
          <a:stretch>
            <a:fillRect/>
          </a:stretch>
        </p:blipFill>
        <p:spPr>
          <a:xfrm>
            <a:off x="6705600" y="6196563"/>
            <a:ext cx="2274005" cy="487722"/>
          </a:xfrm>
          <a:prstGeom prst="rect">
            <a:avLst/>
          </a:prstGeom>
        </p:spPr>
      </p:pic>
      <p:sp>
        <p:nvSpPr>
          <p:cNvPr id="8"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39</a:t>
            </a:fld>
            <a:endParaRPr lang="it-IT" dirty="0">
              <a:solidFill>
                <a:schemeClr val="bg1"/>
              </a:solidFill>
            </a:endParaRPr>
          </a:p>
        </p:txBody>
      </p:sp>
      <p:graphicFrame>
        <p:nvGraphicFramePr>
          <p:cNvPr id="6" name="Tabella 5"/>
          <p:cNvGraphicFramePr>
            <a:graphicFrameLocks noGrp="1"/>
          </p:cNvGraphicFramePr>
          <p:nvPr>
            <p:extLst>
              <p:ext uri="{D42A27DB-BD31-4B8C-83A1-F6EECF244321}">
                <p14:modId xmlns:p14="http://schemas.microsoft.com/office/powerpoint/2010/main" val="3742609491"/>
              </p:ext>
            </p:extLst>
          </p:nvPr>
        </p:nvGraphicFramePr>
        <p:xfrm>
          <a:off x="413102" y="381000"/>
          <a:ext cx="8317796" cy="5576445"/>
        </p:xfrm>
        <a:graphic>
          <a:graphicData uri="http://schemas.openxmlformats.org/drawingml/2006/table">
            <a:tbl>
              <a:tblPr firstRow="1" firstCol="1" bandRow="1"/>
              <a:tblGrid>
                <a:gridCol w="1040529">
                  <a:extLst>
                    <a:ext uri="{9D8B030D-6E8A-4147-A177-3AD203B41FA5}">
                      <a16:colId xmlns:a16="http://schemas.microsoft.com/office/drawing/2014/main" val="1995094381"/>
                    </a:ext>
                  </a:extLst>
                </a:gridCol>
                <a:gridCol w="1949039">
                  <a:extLst>
                    <a:ext uri="{9D8B030D-6E8A-4147-A177-3AD203B41FA5}">
                      <a16:colId xmlns:a16="http://schemas.microsoft.com/office/drawing/2014/main" val="1804057470"/>
                    </a:ext>
                  </a:extLst>
                </a:gridCol>
                <a:gridCol w="2338663">
                  <a:extLst>
                    <a:ext uri="{9D8B030D-6E8A-4147-A177-3AD203B41FA5}">
                      <a16:colId xmlns:a16="http://schemas.microsoft.com/office/drawing/2014/main" val="3940124681"/>
                    </a:ext>
                  </a:extLst>
                </a:gridCol>
                <a:gridCol w="1689597">
                  <a:extLst>
                    <a:ext uri="{9D8B030D-6E8A-4147-A177-3AD203B41FA5}">
                      <a16:colId xmlns:a16="http://schemas.microsoft.com/office/drawing/2014/main" val="1058963768"/>
                    </a:ext>
                  </a:extLst>
                </a:gridCol>
                <a:gridCol w="1299968">
                  <a:extLst>
                    <a:ext uri="{9D8B030D-6E8A-4147-A177-3AD203B41FA5}">
                      <a16:colId xmlns:a16="http://schemas.microsoft.com/office/drawing/2014/main" val="1868200367"/>
                    </a:ext>
                  </a:extLst>
                </a:gridCol>
              </a:tblGrid>
              <a:tr h="185599">
                <a:tc>
                  <a:txBody>
                    <a:bodyPr/>
                    <a:lstStyle/>
                    <a:p>
                      <a:pPr marL="0" algn="ctr" defTabSz="914400" rtl="0" eaLnBrk="1" latinLnBrk="0" hangingPunct="1">
                        <a:lnSpc>
                          <a:spcPct val="107000"/>
                        </a:lnSpc>
                        <a:spcAft>
                          <a:spcPts val="0"/>
                        </a:spcAft>
                        <a:tabLst>
                          <a:tab pos="457200" algn="l"/>
                        </a:tabLst>
                      </a:pPr>
                      <a:r>
                        <a:rPr lang="it-IT" sz="900" b="1" kern="1200" dirty="0">
                          <a:solidFill>
                            <a:schemeClr val="tx1"/>
                          </a:solidFill>
                          <a:effectLst/>
                          <a:latin typeface="+mj-lt"/>
                          <a:ea typeface="Times New Roman" panose="02020603050405020304" pitchFamily="18" charset="0"/>
                          <a:cs typeface="+mn-cs"/>
                        </a:rPr>
                        <a:t>Comune</a:t>
                      </a:r>
                    </a:p>
                  </a:txBody>
                  <a:tcPr marL="45911" marR="45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tabLst>
                          <a:tab pos="457200" algn="l"/>
                        </a:tabLst>
                      </a:pPr>
                      <a:r>
                        <a:rPr lang="it-IT" sz="900" b="1" kern="1200" dirty="0">
                          <a:solidFill>
                            <a:schemeClr val="tx1"/>
                          </a:solidFill>
                          <a:effectLst/>
                          <a:latin typeface="+mj-lt"/>
                          <a:ea typeface="Times New Roman" panose="02020603050405020304" pitchFamily="18" charset="0"/>
                          <a:cs typeface="+mn-cs"/>
                        </a:rPr>
                        <a:t>Provvedimento comunale (Ordinanza / Regolamento)</a:t>
                      </a:r>
                    </a:p>
                  </a:txBody>
                  <a:tcPr marL="45911" marR="45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tabLst>
                          <a:tab pos="457200" algn="l"/>
                        </a:tabLst>
                      </a:pPr>
                      <a:r>
                        <a:rPr lang="it-IT" sz="900" b="1" kern="1200" dirty="0">
                          <a:solidFill>
                            <a:schemeClr val="tx1"/>
                          </a:solidFill>
                          <a:effectLst/>
                          <a:latin typeface="+mj-lt"/>
                          <a:ea typeface="Times New Roman" panose="02020603050405020304" pitchFamily="18" charset="0"/>
                          <a:cs typeface="+mn-cs"/>
                        </a:rPr>
                        <a:t>Orario di apertura</a:t>
                      </a:r>
                    </a:p>
                  </a:txBody>
                  <a:tcPr marL="45911" marR="45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tabLst>
                          <a:tab pos="457200" algn="l"/>
                        </a:tabLst>
                      </a:pPr>
                      <a:r>
                        <a:rPr lang="it-IT" sz="900" b="1" kern="1200" dirty="0">
                          <a:solidFill>
                            <a:schemeClr val="tx1"/>
                          </a:solidFill>
                          <a:effectLst/>
                          <a:latin typeface="+mj-lt"/>
                          <a:ea typeface="Times New Roman" panose="02020603050405020304" pitchFamily="18" charset="0"/>
                          <a:cs typeface="+mn-cs"/>
                        </a:rPr>
                        <a:t>Interesse tutelato</a:t>
                      </a:r>
                    </a:p>
                  </a:txBody>
                  <a:tcPr marL="45911" marR="45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ctr" defTabSz="914400" rtl="0" eaLnBrk="1" latinLnBrk="0" hangingPunct="1">
                        <a:lnSpc>
                          <a:spcPct val="107000"/>
                        </a:lnSpc>
                        <a:spcAft>
                          <a:spcPts val="0"/>
                        </a:spcAft>
                        <a:tabLst>
                          <a:tab pos="457200" algn="l"/>
                        </a:tabLst>
                      </a:pPr>
                      <a:r>
                        <a:rPr lang="it-IT" sz="900" b="1" kern="1200" dirty="0">
                          <a:solidFill>
                            <a:schemeClr val="tx1"/>
                          </a:solidFill>
                          <a:effectLst/>
                          <a:latin typeface="+mj-lt"/>
                          <a:ea typeface="Times New Roman" panose="02020603050405020304" pitchFamily="18" charset="0"/>
                          <a:cs typeface="+mn-cs"/>
                        </a:rPr>
                        <a:t>Soggetti da tutelare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31401584"/>
                  </a:ext>
                </a:extLst>
              </a:tr>
              <a:tr h="0">
                <a:tc>
                  <a:txBody>
                    <a:bodyPr/>
                    <a:lstStyle/>
                    <a:p>
                      <a:pPr algn="just">
                        <a:lnSpc>
                          <a:spcPct val="107000"/>
                        </a:lnSpc>
                        <a:spcAft>
                          <a:spcPts val="0"/>
                        </a:spcAft>
                        <a:tabLst>
                          <a:tab pos="457200" algn="l"/>
                        </a:tabLst>
                      </a:pPr>
                      <a:r>
                        <a:rPr lang="it-IT" sz="900" dirty="0">
                          <a:effectLst/>
                          <a:latin typeface="+mj-lt"/>
                          <a:ea typeface="Times New Roman" panose="02020603050405020304" pitchFamily="18" charset="0"/>
                        </a:rPr>
                        <a:t>Modena</a:t>
                      </a:r>
                    </a:p>
                  </a:txBody>
                  <a:tcPr marL="45911" marR="45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457200" algn="l"/>
                        </a:tabLst>
                      </a:pPr>
                      <a:r>
                        <a:rPr lang="it-IT" sz="900">
                          <a:effectLst/>
                          <a:latin typeface="+mj-lt"/>
                          <a:ea typeface="Times New Roman" panose="02020603050405020304" pitchFamily="18" charset="0"/>
                        </a:rPr>
                        <a:t>n. 15 del 13.3.2017</a:t>
                      </a:r>
                    </a:p>
                  </a:txBody>
                  <a:tcPr marL="45911" marR="45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457200" algn="l"/>
                        </a:tabLst>
                      </a:pPr>
                      <a:r>
                        <a:rPr lang="it-IT" sz="900">
                          <a:effectLst/>
                          <a:latin typeface="+mj-lt"/>
                          <a:ea typeface="Times New Roman" panose="02020603050405020304" pitchFamily="18" charset="0"/>
                        </a:rPr>
                        <a:t>Funzionamento apparecchi</a:t>
                      </a:r>
                    </a:p>
                    <a:p>
                      <a:pPr algn="just">
                        <a:lnSpc>
                          <a:spcPct val="107000"/>
                        </a:lnSpc>
                        <a:spcAft>
                          <a:spcPts val="0"/>
                        </a:spcAft>
                        <a:tabLst>
                          <a:tab pos="457200" algn="l"/>
                        </a:tabLst>
                      </a:pPr>
                      <a:r>
                        <a:rPr lang="it-IT" sz="900">
                          <a:effectLst/>
                          <a:latin typeface="+mj-lt"/>
                          <a:ea typeface="Times New Roman" panose="02020603050405020304" pitchFamily="18" charset="0"/>
                        </a:rPr>
                        <a:t>10.00/13.00 – 17.00/22.00</a:t>
                      </a:r>
                    </a:p>
                  </a:txBody>
                  <a:tcPr marL="45911" marR="45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457200" algn="l"/>
                        </a:tabLst>
                      </a:pPr>
                      <a:r>
                        <a:rPr lang="it-IT" sz="900">
                          <a:effectLst/>
                          <a:latin typeface="+mj-lt"/>
                          <a:ea typeface="Times New Roman" panose="02020603050405020304" pitchFamily="18" charset="0"/>
                        </a:rPr>
                        <a:t>Ludopatia</a:t>
                      </a:r>
                    </a:p>
                  </a:txBody>
                  <a:tcPr marL="45911" marR="45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457200" algn="l"/>
                        </a:tabLst>
                      </a:pPr>
                      <a:r>
                        <a:rPr lang="it-IT" sz="900">
                          <a:effectLst/>
                          <a:latin typeface="+mj-lt"/>
                          <a:ea typeface="Times New Roman" panose="02020603050405020304" pitchFamily="18" charset="0"/>
                        </a:rPr>
                        <a:t>Giocatori</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50463287"/>
                  </a:ext>
                </a:extLst>
              </a:tr>
              <a:tr h="278399">
                <a:tc>
                  <a:txBody>
                    <a:bodyPr/>
                    <a:lstStyle/>
                    <a:p>
                      <a:pPr algn="just">
                        <a:lnSpc>
                          <a:spcPct val="107000"/>
                        </a:lnSpc>
                        <a:spcAft>
                          <a:spcPts val="0"/>
                        </a:spcAft>
                        <a:tabLst>
                          <a:tab pos="457200" algn="l"/>
                        </a:tabLst>
                      </a:pPr>
                      <a:r>
                        <a:rPr lang="it-IT" sz="900" dirty="0">
                          <a:effectLst/>
                          <a:latin typeface="+mj-lt"/>
                          <a:ea typeface="Times New Roman" panose="02020603050405020304" pitchFamily="18" charset="0"/>
                        </a:rPr>
                        <a:t>Chieri</a:t>
                      </a:r>
                    </a:p>
                  </a:txBody>
                  <a:tcPr marL="45911" marR="45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457200" algn="l"/>
                        </a:tabLst>
                      </a:pPr>
                      <a:r>
                        <a:rPr lang="it-IT" sz="900">
                          <a:effectLst/>
                          <a:latin typeface="+mj-lt"/>
                          <a:ea typeface="Times New Roman" panose="02020603050405020304" pitchFamily="18" charset="0"/>
                        </a:rPr>
                        <a:t>n. 38 del 6.3.2017</a:t>
                      </a:r>
                    </a:p>
                  </a:txBody>
                  <a:tcPr marL="45911" marR="45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457200" algn="l"/>
                        </a:tabLst>
                      </a:pPr>
                      <a:r>
                        <a:rPr lang="it-IT" sz="900">
                          <a:effectLst/>
                          <a:latin typeface="+mj-lt"/>
                          <a:ea typeface="Times New Roman" panose="02020603050405020304" pitchFamily="18" charset="0"/>
                        </a:rPr>
                        <a:t>Funzionamento apparecchi</a:t>
                      </a:r>
                    </a:p>
                    <a:p>
                      <a:pPr algn="just">
                        <a:lnSpc>
                          <a:spcPct val="107000"/>
                        </a:lnSpc>
                        <a:spcAft>
                          <a:spcPts val="0"/>
                        </a:spcAft>
                        <a:tabLst>
                          <a:tab pos="457200" algn="l"/>
                        </a:tabLst>
                      </a:pPr>
                      <a:r>
                        <a:rPr lang="it-IT" sz="900">
                          <a:effectLst/>
                          <a:latin typeface="+mj-lt"/>
                          <a:ea typeface="Times New Roman" panose="02020603050405020304" pitchFamily="18" charset="0"/>
                        </a:rPr>
                        <a:t>14.00/18.00 – 20.00/24.00</a:t>
                      </a:r>
                    </a:p>
                  </a:txBody>
                  <a:tcPr marL="45911" marR="45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457200" algn="l"/>
                        </a:tabLst>
                      </a:pPr>
                      <a:r>
                        <a:rPr lang="it-IT" sz="900">
                          <a:effectLst/>
                          <a:latin typeface="+mj-lt"/>
                          <a:ea typeface="Times New Roman" panose="02020603050405020304" pitchFamily="18" charset="0"/>
                        </a:rPr>
                        <a:t>Tutela della salute</a:t>
                      </a:r>
                    </a:p>
                  </a:txBody>
                  <a:tcPr marL="45911" marR="45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457200" algn="l"/>
                        </a:tabLst>
                      </a:pPr>
                      <a:r>
                        <a:rPr lang="it-IT" sz="900" dirty="0">
                          <a:effectLst/>
                          <a:latin typeface="+mj-lt"/>
                          <a:ea typeface="Times New Roman" panose="02020603050405020304" pitchFamily="18" charset="0"/>
                        </a:rPr>
                        <a:t>Minori e soggetti psicologicamente fragili</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28918886"/>
                  </a:ext>
                </a:extLst>
              </a:tr>
              <a:tr h="278399">
                <a:tc>
                  <a:txBody>
                    <a:bodyPr/>
                    <a:lstStyle/>
                    <a:p>
                      <a:pPr algn="just">
                        <a:lnSpc>
                          <a:spcPct val="107000"/>
                        </a:lnSpc>
                        <a:spcAft>
                          <a:spcPts val="0"/>
                        </a:spcAft>
                        <a:tabLst>
                          <a:tab pos="457200" algn="l"/>
                        </a:tabLst>
                      </a:pPr>
                      <a:r>
                        <a:rPr lang="it-IT" sz="900" dirty="0">
                          <a:effectLst/>
                          <a:latin typeface="+mj-lt"/>
                          <a:ea typeface="Times New Roman" panose="02020603050405020304" pitchFamily="18" charset="0"/>
                        </a:rPr>
                        <a:t>Campobasso </a:t>
                      </a:r>
                    </a:p>
                  </a:txBody>
                  <a:tcPr marL="45911" marR="45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457200" algn="l"/>
                        </a:tabLst>
                      </a:pPr>
                      <a:r>
                        <a:rPr lang="it-IT" sz="900" dirty="0">
                          <a:effectLst/>
                          <a:latin typeface="+mj-lt"/>
                          <a:ea typeface="Times New Roman" panose="02020603050405020304" pitchFamily="18" charset="0"/>
                        </a:rPr>
                        <a:t>n. 6 del 12.01.2017</a:t>
                      </a:r>
                    </a:p>
                  </a:txBody>
                  <a:tcPr marL="45911" marR="45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457200" algn="l"/>
                        </a:tabLst>
                      </a:pPr>
                      <a:r>
                        <a:rPr lang="it-IT" sz="900">
                          <a:effectLst/>
                          <a:latin typeface="+mj-lt"/>
                          <a:ea typeface="Times New Roman" panose="02020603050405020304" pitchFamily="18" charset="0"/>
                        </a:rPr>
                        <a:t>10.00/13.00-16.00/21.00 apertura sale</a:t>
                      </a:r>
                    </a:p>
                    <a:p>
                      <a:pPr algn="just">
                        <a:lnSpc>
                          <a:spcPct val="107000"/>
                        </a:lnSpc>
                        <a:spcAft>
                          <a:spcPts val="0"/>
                        </a:spcAft>
                        <a:tabLst>
                          <a:tab pos="457200" algn="l"/>
                        </a:tabLst>
                      </a:pPr>
                      <a:r>
                        <a:rPr lang="it-IT" sz="900">
                          <a:effectLst/>
                          <a:latin typeface="+mj-lt"/>
                          <a:ea typeface="Times New Roman" panose="02020603050405020304" pitchFamily="18" charset="0"/>
                        </a:rPr>
                        <a:t>10.00/13.00-16.00/21.00 funzionamento apparecchi</a:t>
                      </a:r>
                    </a:p>
                  </a:txBody>
                  <a:tcPr marL="45911" marR="45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457200" algn="l"/>
                        </a:tabLst>
                      </a:pPr>
                      <a:r>
                        <a:rPr lang="it-IT" sz="900" dirty="0">
                          <a:effectLst/>
                          <a:latin typeface="+mj-lt"/>
                          <a:ea typeface="Times New Roman" panose="02020603050405020304" pitchFamily="18" charset="0"/>
                        </a:rPr>
                        <a:t>Ludopatia</a:t>
                      </a:r>
                    </a:p>
                    <a:p>
                      <a:pPr algn="just">
                        <a:lnSpc>
                          <a:spcPct val="107000"/>
                        </a:lnSpc>
                        <a:spcAft>
                          <a:spcPts val="0"/>
                        </a:spcAft>
                        <a:tabLst>
                          <a:tab pos="457200" algn="l"/>
                        </a:tabLst>
                      </a:pPr>
                      <a:r>
                        <a:rPr lang="it-IT" sz="900" dirty="0">
                          <a:effectLst/>
                          <a:latin typeface="+mj-lt"/>
                          <a:ea typeface="Times New Roman" panose="02020603050405020304" pitchFamily="18" charset="0"/>
                        </a:rPr>
                        <a:t>Rischio di fenomeni criminosi e usura</a:t>
                      </a:r>
                    </a:p>
                  </a:txBody>
                  <a:tcPr marL="45911" marR="45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457200" algn="l"/>
                        </a:tabLst>
                      </a:pPr>
                      <a:r>
                        <a:rPr lang="it-IT" sz="900">
                          <a:effectLst/>
                          <a:latin typeface="+mj-lt"/>
                          <a:ea typeface="Times New Roman" panose="02020603050405020304" pitchFamily="18" charset="0"/>
                        </a:rPr>
                        <a:t>Singoli individue e loro famiglie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7866912"/>
                  </a:ext>
                </a:extLst>
              </a:tr>
              <a:tr h="278399">
                <a:tc>
                  <a:txBody>
                    <a:bodyPr/>
                    <a:lstStyle/>
                    <a:p>
                      <a:pPr algn="just">
                        <a:lnSpc>
                          <a:spcPct val="107000"/>
                        </a:lnSpc>
                        <a:spcAft>
                          <a:spcPts val="0"/>
                        </a:spcAft>
                        <a:tabLst>
                          <a:tab pos="457200" algn="l"/>
                        </a:tabLst>
                      </a:pPr>
                      <a:r>
                        <a:rPr lang="it-IT" sz="900">
                          <a:effectLst/>
                          <a:latin typeface="+mj-lt"/>
                          <a:ea typeface="Times New Roman" panose="02020603050405020304" pitchFamily="18" charset="0"/>
                        </a:rPr>
                        <a:t>Torino</a:t>
                      </a:r>
                    </a:p>
                  </a:txBody>
                  <a:tcPr marL="45911" marR="45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457200" algn="l"/>
                        </a:tabLst>
                      </a:pPr>
                      <a:r>
                        <a:rPr lang="it-IT" sz="900" dirty="0">
                          <a:effectLst/>
                          <a:latin typeface="+mj-lt"/>
                          <a:ea typeface="Times New Roman" panose="02020603050405020304" pitchFamily="18" charset="0"/>
                        </a:rPr>
                        <a:t>n. 56 del 5.10.2016</a:t>
                      </a:r>
                    </a:p>
                  </a:txBody>
                  <a:tcPr marL="45911" marR="45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457200" algn="l"/>
                        </a:tabLst>
                      </a:pPr>
                      <a:r>
                        <a:rPr lang="it-IT" sz="900" dirty="0">
                          <a:effectLst/>
                          <a:latin typeface="+mj-lt"/>
                          <a:ea typeface="Times New Roman" panose="02020603050405020304" pitchFamily="18" charset="0"/>
                        </a:rPr>
                        <a:t>10.00/24.00 apertura sale</a:t>
                      </a:r>
                    </a:p>
                    <a:p>
                      <a:pPr algn="just">
                        <a:lnSpc>
                          <a:spcPct val="107000"/>
                        </a:lnSpc>
                        <a:spcAft>
                          <a:spcPts val="0"/>
                        </a:spcAft>
                        <a:tabLst>
                          <a:tab pos="457200" algn="l"/>
                        </a:tabLst>
                      </a:pPr>
                      <a:r>
                        <a:rPr lang="it-IT" sz="900" dirty="0">
                          <a:effectLst/>
                          <a:latin typeface="+mj-lt"/>
                          <a:ea typeface="Times New Roman" panose="02020603050405020304" pitchFamily="18" charset="0"/>
                        </a:rPr>
                        <a:t>14.00/18.00 – 20.00/24.00 funzionamento apparecchi</a:t>
                      </a:r>
                    </a:p>
                  </a:txBody>
                  <a:tcPr marL="45911" marR="45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457200" algn="l"/>
                        </a:tabLst>
                      </a:pPr>
                      <a:r>
                        <a:rPr lang="it-IT" sz="900">
                          <a:effectLst/>
                          <a:latin typeface="+mj-lt"/>
                          <a:ea typeface="Times New Roman" panose="02020603050405020304" pitchFamily="18" charset="0"/>
                        </a:rPr>
                        <a:t>Ludopatia</a:t>
                      </a:r>
                    </a:p>
                  </a:txBody>
                  <a:tcPr marL="45911" marR="45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457200" algn="l"/>
                        </a:tabLst>
                      </a:pPr>
                      <a:r>
                        <a:rPr lang="it-IT" sz="900">
                          <a:effectLst/>
                          <a:latin typeface="+mj-lt"/>
                          <a:ea typeface="Times New Roman" panose="02020603050405020304" pitchFamily="18" charset="0"/>
                        </a:rPr>
                        <a:t>Fasce deboli della popolazione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32222820"/>
                  </a:ext>
                </a:extLst>
              </a:tr>
              <a:tr h="371199">
                <a:tc>
                  <a:txBody>
                    <a:bodyPr/>
                    <a:lstStyle/>
                    <a:p>
                      <a:pPr algn="just">
                        <a:lnSpc>
                          <a:spcPct val="107000"/>
                        </a:lnSpc>
                        <a:spcAft>
                          <a:spcPts val="0"/>
                        </a:spcAft>
                        <a:tabLst>
                          <a:tab pos="457200" algn="l"/>
                        </a:tabLst>
                      </a:pPr>
                      <a:r>
                        <a:rPr lang="it-IT" sz="900">
                          <a:effectLst/>
                          <a:latin typeface="+mj-lt"/>
                          <a:ea typeface="Times New Roman" panose="02020603050405020304" pitchFamily="18" charset="0"/>
                        </a:rPr>
                        <a:t>Venezia</a:t>
                      </a:r>
                    </a:p>
                  </a:txBody>
                  <a:tcPr marL="45911" marR="45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457200" algn="l"/>
                        </a:tabLst>
                      </a:pPr>
                      <a:r>
                        <a:rPr lang="it-IT" sz="900" dirty="0">
                          <a:effectLst/>
                          <a:latin typeface="+mj-lt"/>
                          <a:ea typeface="Times New Roman" panose="02020603050405020304" pitchFamily="18" charset="0"/>
                        </a:rPr>
                        <a:t> n. 363/2016</a:t>
                      </a:r>
                    </a:p>
                  </a:txBody>
                  <a:tcPr marL="45911" marR="45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457200" algn="l"/>
                        </a:tabLst>
                      </a:pPr>
                      <a:r>
                        <a:rPr lang="it-IT" sz="900" dirty="0">
                          <a:effectLst/>
                          <a:latin typeface="+mj-lt"/>
                          <a:ea typeface="Times New Roman" panose="02020603050405020304" pitchFamily="18" charset="0"/>
                        </a:rPr>
                        <a:t>9.00/13.00 – 15.00/19.00 apertura sale scommesse e sale </a:t>
                      </a:r>
                      <a:r>
                        <a:rPr lang="it-IT" sz="900" dirty="0" err="1">
                          <a:effectLst/>
                          <a:latin typeface="+mj-lt"/>
                          <a:ea typeface="Times New Roman" panose="02020603050405020304" pitchFamily="18" charset="0"/>
                        </a:rPr>
                        <a:t>vlt</a:t>
                      </a:r>
                      <a:endParaRPr lang="it-IT" sz="900" dirty="0">
                        <a:effectLst/>
                        <a:latin typeface="+mj-lt"/>
                        <a:ea typeface="Times New Roman" panose="02020603050405020304" pitchFamily="18" charset="0"/>
                      </a:endParaRPr>
                    </a:p>
                    <a:p>
                      <a:pPr algn="just">
                        <a:lnSpc>
                          <a:spcPct val="107000"/>
                        </a:lnSpc>
                        <a:spcAft>
                          <a:spcPts val="0"/>
                        </a:spcAft>
                        <a:tabLst>
                          <a:tab pos="457200" algn="l"/>
                        </a:tabLst>
                      </a:pPr>
                      <a:r>
                        <a:rPr lang="it-IT" sz="900" dirty="0">
                          <a:effectLst/>
                          <a:latin typeface="+mj-lt"/>
                          <a:ea typeface="Times New Roman" panose="02020603050405020304" pitchFamily="18" charset="0"/>
                        </a:rPr>
                        <a:t>9.00/13.00 – 15.00/19.00 funzionamento apparecchi</a:t>
                      </a:r>
                    </a:p>
                  </a:txBody>
                  <a:tcPr marL="45911" marR="45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457200" algn="l"/>
                        </a:tabLst>
                      </a:pPr>
                      <a:r>
                        <a:rPr lang="it-IT" sz="900">
                          <a:effectLst/>
                          <a:latin typeface="+mj-lt"/>
                          <a:ea typeface="Times New Roman" panose="02020603050405020304" pitchFamily="18" charset="0"/>
                        </a:rPr>
                        <a:t>Ludopatia</a:t>
                      </a:r>
                    </a:p>
                  </a:txBody>
                  <a:tcPr marL="45911" marR="45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457200" algn="l"/>
                        </a:tabLst>
                      </a:pPr>
                      <a:r>
                        <a:rPr lang="it-IT" sz="900">
                          <a:effectLst/>
                          <a:latin typeface="+mj-lt"/>
                          <a:ea typeface="Times New Roman" panose="02020603050405020304" pitchFamily="18" charset="0"/>
                        </a:rPr>
                        <a:t>Soggetti psicologicamente vulnerabili</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05839473"/>
                  </a:ext>
                </a:extLst>
              </a:tr>
              <a:tr h="371199">
                <a:tc>
                  <a:txBody>
                    <a:bodyPr/>
                    <a:lstStyle/>
                    <a:p>
                      <a:pPr algn="just">
                        <a:lnSpc>
                          <a:spcPct val="107000"/>
                        </a:lnSpc>
                        <a:spcAft>
                          <a:spcPts val="0"/>
                        </a:spcAft>
                        <a:tabLst>
                          <a:tab pos="457200" algn="l"/>
                        </a:tabLst>
                      </a:pPr>
                      <a:r>
                        <a:rPr lang="it-IT" sz="900">
                          <a:effectLst/>
                          <a:latin typeface="+mj-lt"/>
                          <a:ea typeface="Times New Roman" panose="02020603050405020304" pitchFamily="18" charset="0"/>
                        </a:rPr>
                        <a:t>Napoli</a:t>
                      </a:r>
                    </a:p>
                  </a:txBody>
                  <a:tcPr marL="45911" marR="45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457200" algn="l"/>
                        </a:tabLst>
                      </a:pPr>
                      <a:r>
                        <a:rPr lang="it-IT" sz="900">
                          <a:effectLst/>
                          <a:latin typeface="+mj-lt"/>
                          <a:ea typeface="Times New Roman" panose="02020603050405020304" pitchFamily="18" charset="0"/>
                        </a:rPr>
                        <a:t>n. 74 del 21/12/2015</a:t>
                      </a:r>
                    </a:p>
                  </a:txBody>
                  <a:tcPr marL="45911" marR="45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457200" algn="l"/>
                        </a:tabLst>
                      </a:pPr>
                      <a:r>
                        <a:rPr lang="it-IT" sz="900" dirty="0">
                          <a:effectLst/>
                          <a:latin typeface="+mj-lt"/>
                          <a:ea typeface="Times New Roman" panose="02020603050405020304" pitchFamily="18" charset="0"/>
                        </a:rPr>
                        <a:t>9.00/13.00 – 15.00/19.00 apertura sale scommesse e sale </a:t>
                      </a:r>
                      <a:r>
                        <a:rPr lang="it-IT" sz="900" dirty="0" err="1">
                          <a:effectLst/>
                          <a:latin typeface="+mj-lt"/>
                          <a:ea typeface="Times New Roman" panose="02020603050405020304" pitchFamily="18" charset="0"/>
                        </a:rPr>
                        <a:t>vlt</a:t>
                      </a:r>
                      <a:endParaRPr lang="it-IT" sz="900" dirty="0">
                        <a:effectLst/>
                        <a:latin typeface="+mj-lt"/>
                        <a:ea typeface="Times New Roman" panose="02020603050405020304" pitchFamily="18" charset="0"/>
                      </a:endParaRPr>
                    </a:p>
                    <a:p>
                      <a:pPr algn="just">
                        <a:lnSpc>
                          <a:spcPct val="107000"/>
                        </a:lnSpc>
                        <a:spcAft>
                          <a:spcPts val="0"/>
                        </a:spcAft>
                        <a:tabLst>
                          <a:tab pos="457200" algn="l"/>
                        </a:tabLst>
                      </a:pPr>
                      <a:r>
                        <a:rPr lang="it-IT" sz="900" dirty="0">
                          <a:effectLst/>
                          <a:latin typeface="+mj-lt"/>
                          <a:ea typeface="Times New Roman" panose="02020603050405020304" pitchFamily="18" charset="0"/>
                        </a:rPr>
                        <a:t>9.00/13.00 – 15.00/19.00 funzionamento apparecchi</a:t>
                      </a:r>
                    </a:p>
                  </a:txBody>
                  <a:tcPr marL="45911" marR="45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457200" algn="l"/>
                        </a:tabLst>
                      </a:pPr>
                      <a:r>
                        <a:rPr lang="it-IT" sz="900" dirty="0">
                          <a:effectLst/>
                          <a:latin typeface="+mj-lt"/>
                          <a:ea typeface="Times New Roman" panose="02020603050405020304" pitchFamily="18" charset="0"/>
                        </a:rPr>
                        <a:t>Sicurezza urbana, viabilità, inquinamento acustico, quiete pubblica</a:t>
                      </a:r>
                    </a:p>
                  </a:txBody>
                  <a:tcPr marL="45911" marR="45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457200" algn="l"/>
                        </a:tabLst>
                      </a:pPr>
                      <a:r>
                        <a:rPr lang="it-IT" sz="900">
                          <a:effectLst/>
                          <a:latin typeface="+mj-lt"/>
                          <a:ea typeface="Times New Roman" panose="02020603050405020304" pitchFamily="18" charset="0"/>
                        </a:rPr>
                        <a:t>Consumatori psicologicamente più deboli</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32252277"/>
                  </a:ext>
                </a:extLst>
              </a:tr>
              <a:tr h="649598">
                <a:tc>
                  <a:txBody>
                    <a:bodyPr/>
                    <a:lstStyle/>
                    <a:p>
                      <a:pPr algn="just">
                        <a:lnSpc>
                          <a:spcPct val="107000"/>
                        </a:lnSpc>
                        <a:spcAft>
                          <a:spcPts val="0"/>
                        </a:spcAft>
                        <a:tabLst>
                          <a:tab pos="457200" algn="l"/>
                        </a:tabLst>
                      </a:pPr>
                      <a:r>
                        <a:rPr lang="it-IT" sz="900">
                          <a:effectLst/>
                          <a:latin typeface="+mj-lt"/>
                          <a:ea typeface="Times New Roman" panose="02020603050405020304" pitchFamily="18" charset="0"/>
                        </a:rPr>
                        <a:t>Legnano</a:t>
                      </a:r>
                    </a:p>
                  </a:txBody>
                  <a:tcPr marL="45911" marR="45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457200" algn="l"/>
                        </a:tabLst>
                      </a:pPr>
                      <a:r>
                        <a:rPr lang="it-IT" sz="900">
                          <a:effectLst/>
                          <a:latin typeface="+mj-lt"/>
                          <a:ea typeface="Times New Roman" panose="02020603050405020304" pitchFamily="18" charset="0"/>
                        </a:rPr>
                        <a:t>247 del 7/07/2015</a:t>
                      </a:r>
                    </a:p>
                  </a:txBody>
                  <a:tcPr marL="45911" marR="45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457200" algn="l"/>
                        </a:tabLst>
                      </a:pPr>
                      <a:r>
                        <a:rPr lang="it-IT" sz="900" dirty="0">
                          <a:effectLst/>
                          <a:latin typeface="+mj-lt"/>
                          <a:ea typeface="Times New Roman" panose="02020603050405020304" pitchFamily="18" charset="0"/>
                        </a:rPr>
                        <a:t>9.00/12.00–18.00/23.00 apertura sala giochi e</a:t>
                      </a:r>
                    </a:p>
                    <a:p>
                      <a:pPr algn="just">
                        <a:lnSpc>
                          <a:spcPct val="107000"/>
                        </a:lnSpc>
                        <a:spcAft>
                          <a:spcPts val="0"/>
                        </a:spcAft>
                        <a:tabLst>
                          <a:tab pos="457200" algn="l"/>
                        </a:tabLst>
                      </a:pPr>
                      <a:r>
                        <a:rPr lang="it-IT" sz="900" dirty="0">
                          <a:effectLst/>
                          <a:latin typeface="+mj-lt"/>
                          <a:ea typeface="Times New Roman" panose="02020603050405020304" pitchFamily="18" charset="0"/>
                        </a:rPr>
                        <a:t>9.00/12.00–18.00/23.00   funzionamento apparecchi</a:t>
                      </a:r>
                    </a:p>
                  </a:txBody>
                  <a:tcPr marL="45911" marR="45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457200" algn="l"/>
                        </a:tabLst>
                      </a:pPr>
                      <a:r>
                        <a:rPr lang="it-IT" sz="900" dirty="0">
                          <a:effectLst/>
                          <a:latin typeface="+mj-lt"/>
                          <a:ea typeface="Times New Roman" panose="02020603050405020304" pitchFamily="18" charset="0"/>
                        </a:rPr>
                        <a:t>Ordine pubblico/sicurezza pubblica/incolumità </a:t>
                      </a:r>
                      <a:r>
                        <a:rPr lang="it-IT" sz="900" dirty="0" err="1">
                          <a:effectLst/>
                          <a:latin typeface="+mj-lt"/>
                          <a:ea typeface="Times New Roman" panose="02020603050405020304" pitchFamily="18" charset="0"/>
                        </a:rPr>
                        <a:t>pubblica,sanità</a:t>
                      </a:r>
                      <a:r>
                        <a:rPr lang="it-IT" sz="900" dirty="0">
                          <a:effectLst/>
                          <a:latin typeface="+mj-lt"/>
                          <a:ea typeface="Times New Roman" panose="02020603050405020304" pitchFamily="18" charset="0"/>
                        </a:rPr>
                        <a:t> pubblica/quiete pubblica/sicurezza stradale/tutela dell’ambiente/ludopatia</a:t>
                      </a:r>
                    </a:p>
                  </a:txBody>
                  <a:tcPr marL="45911" marR="45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457200" algn="l"/>
                        </a:tabLst>
                      </a:pPr>
                      <a:r>
                        <a:rPr lang="it-IT" sz="900">
                          <a:effectLst/>
                          <a:latin typeface="+mj-lt"/>
                          <a:ea typeface="Times New Roman" panose="02020603050405020304" pitchFamily="18" charset="0"/>
                        </a:rPr>
                        <a:t>Soggetti maggiormente vulnerabili/giovani/ bisognosi di cure sanitarie o socio assistenziali</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08454457"/>
                  </a:ext>
                </a:extLst>
              </a:tr>
              <a:tr h="1391996">
                <a:tc>
                  <a:txBody>
                    <a:bodyPr/>
                    <a:lstStyle/>
                    <a:p>
                      <a:pPr algn="just">
                        <a:lnSpc>
                          <a:spcPct val="107000"/>
                        </a:lnSpc>
                        <a:spcAft>
                          <a:spcPts val="0"/>
                        </a:spcAft>
                        <a:tabLst>
                          <a:tab pos="457200" algn="l"/>
                        </a:tabLst>
                      </a:pPr>
                      <a:r>
                        <a:rPr lang="it-IT" sz="900" dirty="0">
                          <a:effectLst/>
                          <a:latin typeface="+mj-lt"/>
                          <a:ea typeface="Times New Roman" panose="02020603050405020304" pitchFamily="18" charset="0"/>
                        </a:rPr>
                        <a:t>Salerno</a:t>
                      </a:r>
                    </a:p>
                  </a:txBody>
                  <a:tcPr marL="45911" marR="45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457200" algn="l"/>
                        </a:tabLst>
                      </a:pPr>
                      <a:r>
                        <a:rPr lang="it-IT" sz="900" dirty="0">
                          <a:effectLst/>
                          <a:latin typeface="+mj-lt"/>
                          <a:ea typeface="Times New Roman" panose="02020603050405020304" pitchFamily="18" charset="0"/>
                        </a:rPr>
                        <a:t>42421 del 03/03/2011 e 56393 del 24/03/2011</a:t>
                      </a:r>
                    </a:p>
                  </a:txBody>
                  <a:tcPr marL="45911" marR="45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457200" algn="l"/>
                        </a:tabLst>
                      </a:pPr>
                      <a:r>
                        <a:rPr lang="it-IT" sz="900">
                          <a:effectLst/>
                          <a:latin typeface="+mj-lt"/>
                          <a:ea typeface="Times New Roman" panose="02020603050405020304" pitchFamily="18" charset="0"/>
                        </a:rPr>
                        <a:t>Sale da gioco pubbliche: periodo scolastico lunedi/sabato 13.00/3.00 domenica e festivi 10.00/3.00 periodo non scolastico lunedì/domenica 10.00/3.00</a:t>
                      </a:r>
                    </a:p>
                    <a:p>
                      <a:pPr algn="just">
                        <a:lnSpc>
                          <a:spcPct val="107000"/>
                        </a:lnSpc>
                        <a:spcAft>
                          <a:spcPts val="0"/>
                        </a:spcAft>
                        <a:tabLst>
                          <a:tab pos="457200" algn="l"/>
                        </a:tabLst>
                      </a:pPr>
                      <a:r>
                        <a:rPr lang="it-IT" sz="900">
                          <a:effectLst/>
                          <a:latin typeface="+mj-lt"/>
                          <a:ea typeface="Times New Roman" panose="02020603050405020304" pitchFamily="18" charset="0"/>
                        </a:rPr>
                        <a:t>Sale scommesse: </a:t>
                      </a:r>
                    </a:p>
                    <a:p>
                      <a:pPr algn="just">
                        <a:lnSpc>
                          <a:spcPct val="107000"/>
                        </a:lnSpc>
                        <a:spcAft>
                          <a:spcPts val="0"/>
                        </a:spcAft>
                        <a:tabLst>
                          <a:tab pos="457200" algn="l"/>
                        </a:tabLst>
                      </a:pPr>
                      <a:r>
                        <a:rPr lang="it-IT" sz="900">
                          <a:effectLst/>
                          <a:latin typeface="+mj-lt"/>
                          <a:ea typeface="Times New Roman" panose="02020603050405020304" pitchFamily="18" charset="0"/>
                        </a:rPr>
                        <a:t>periodo scolastico lunedì/venerdì 11.00/21.00 sabato/domenica e festivi 10.00/21.00 </a:t>
                      </a:r>
                    </a:p>
                    <a:p>
                      <a:pPr algn="just">
                        <a:lnSpc>
                          <a:spcPct val="107000"/>
                        </a:lnSpc>
                        <a:spcAft>
                          <a:spcPts val="0"/>
                        </a:spcAft>
                        <a:tabLst>
                          <a:tab pos="457200" algn="l"/>
                        </a:tabLst>
                      </a:pPr>
                      <a:r>
                        <a:rPr lang="it-IT" sz="900">
                          <a:effectLst/>
                          <a:latin typeface="+mj-lt"/>
                          <a:ea typeface="Times New Roman" panose="02020603050405020304" pitchFamily="18" charset="0"/>
                        </a:rPr>
                        <a:t>periodo non scolastico lunedì/venerdì 11.00/24.00 sabato/domenica e festivi 10.00/24.00</a:t>
                      </a:r>
                    </a:p>
                    <a:p>
                      <a:pPr algn="just">
                        <a:lnSpc>
                          <a:spcPct val="107000"/>
                        </a:lnSpc>
                        <a:spcAft>
                          <a:spcPts val="0"/>
                        </a:spcAft>
                        <a:tabLst>
                          <a:tab pos="457200" algn="l"/>
                        </a:tabLst>
                      </a:pPr>
                      <a:r>
                        <a:rPr lang="it-IT" sz="900">
                          <a:effectLst/>
                          <a:latin typeface="+mj-lt"/>
                          <a:ea typeface="Times New Roman" panose="02020603050405020304" pitchFamily="18" charset="0"/>
                        </a:rPr>
                        <a:t>Altri esercizi pubblici: </a:t>
                      </a:r>
                    </a:p>
                    <a:p>
                      <a:pPr algn="just">
                        <a:lnSpc>
                          <a:spcPct val="107000"/>
                        </a:lnSpc>
                        <a:spcAft>
                          <a:spcPts val="0"/>
                        </a:spcAft>
                        <a:tabLst>
                          <a:tab pos="457200" algn="l"/>
                        </a:tabLst>
                      </a:pPr>
                      <a:r>
                        <a:rPr lang="it-IT" sz="900">
                          <a:effectLst/>
                          <a:latin typeface="+mj-lt"/>
                          <a:ea typeface="Times New Roman" panose="02020603050405020304" pitchFamily="18" charset="0"/>
                        </a:rPr>
                        <a:t>periodo scolastico 13.00/22.00 </a:t>
                      </a:r>
                    </a:p>
                    <a:p>
                      <a:pPr algn="just">
                        <a:lnSpc>
                          <a:spcPct val="107000"/>
                        </a:lnSpc>
                        <a:spcAft>
                          <a:spcPts val="0"/>
                        </a:spcAft>
                        <a:tabLst>
                          <a:tab pos="457200" algn="l"/>
                        </a:tabLst>
                      </a:pPr>
                      <a:r>
                        <a:rPr lang="it-IT" sz="900">
                          <a:effectLst/>
                          <a:latin typeface="+mj-lt"/>
                          <a:ea typeface="Times New Roman" panose="02020603050405020304" pitchFamily="18" charset="0"/>
                        </a:rPr>
                        <a:t>periodo festivo 9.00/24.00 </a:t>
                      </a:r>
                    </a:p>
                  </a:txBody>
                  <a:tcPr marL="45911" marR="45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457200" algn="l"/>
                        </a:tabLst>
                      </a:pPr>
                      <a:r>
                        <a:rPr lang="it-IT" sz="900" dirty="0">
                          <a:effectLst/>
                          <a:latin typeface="+mj-lt"/>
                          <a:ea typeface="Times New Roman" panose="02020603050405020304" pitchFamily="18" charset="0"/>
                        </a:rPr>
                        <a:t>Nella prima ordinanza n. 42421 del 03.03.2011, l’interesse tutelato viene identificato nella </a:t>
                      </a:r>
                      <a:r>
                        <a:rPr lang="it-IT" sz="900" u="sng" dirty="0">
                          <a:effectLst/>
                          <a:latin typeface="+mj-lt"/>
                          <a:ea typeface="Times New Roman" panose="02020603050405020304" pitchFamily="18" charset="0"/>
                        </a:rPr>
                        <a:t>“sicurezza pubblica</a:t>
                      </a:r>
                      <a:r>
                        <a:rPr lang="it-IT" sz="900" dirty="0">
                          <a:effectLst/>
                          <a:latin typeface="+mj-lt"/>
                          <a:ea typeface="Times New Roman" panose="02020603050405020304" pitchFamily="18" charset="0"/>
                        </a:rPr>
                        <a:t>”;</a:t>
                      </a:r>
                    </a:p>
                    <a:p>
                      <a:pPr algn="just">
                        <a:lnSpc>
                          <a:spcPct val="107000"/>
                        </a:lnSpc>
                        <a:spcAft>
                          <a:spcPts val="0"/>
                        </a:spcAft>
                        <a:tabLst>
                          <a:tab pos="457200" algn="l"/>
                        </a:tabLst>
                      </a:pPr>
                      <a:r>
                        <a:rPr lang="it-IT" sz="900" dirty="0">
                          <a:effectLst/>
                          <a:latin typeface="+mj-lt"/>
                          <a:ea typeface="Times New Roman" panose="02020603050405020304" pitchFamily="18" charset="0"/>
                        </a:rPr>
                        <a:t> </a:t>
                      </a:r>
                    </a:p>
                    <a:p>
                      <a:pPr algn="just">
                        <a:lnSpc>
                          <a:spcPct val="107000"/>
                        </a:lnSpc>
                        <a:spcAft>
                          <a:spcPts val="0"/>
                        </a:spcAft>
                        <a:tabLst>
                          <a:tab pos="457200" algn="l"/>
                        </a:tabLst>
                      </a:pPr>
                      <a:r>
                        <a:rPr lang="it-IT" sz="900" dirty="0">
                          <a:effectLst/>
                          <a:latin typeface="+mj-lt"/>
                          <a:ea typeface="Times New Roman" panose="02020603050405020304" pitchFamily="18" charset="0"/>
                        </a:rPr>
                        <a:t>Nella seconda ordinanza n. 56393 del 24.03.2011, con un </a:t>
                      </a:r>
                      <a:r>
                        <a:rPr lang="it-IT" sz="900" i="1" dirty="0" err="1">
                          <a:effectLst/>
                          <a:latin typeface="+mj-lt"/>
                          <a:ea typeface="Times New Roman" panose="02020603050405020304" pitchFamily="18" charset="0"/>
                        </a:rPr>
                        <a:t>revirement</a:t>
                      </a:r>
                      <a:r>
                        <a:rPr lang="it-IT" sz="900" dirty="0">
                          <a:effectLst/>
                          <a:latin typeface="+mj-lt"/>
                          <a:ea typeface="Times New Roman" panose="02020603050405020304" pitchFamily="18" charset="0"/>
                        </a:rPr>
                        <a:t> non motivato del Comune, l’interesse tutelato viene a coincidere con “</a:t>
                      </a:r>
                      <a:r>
                        <a:rPr lang="it-IT" sz="900" u="sng" dirty="0">
                          <a:effectLst/>
                          <a:latin typeface="+mj-lt"/>
                          <a:ea typeface="Times New Roman" panose="02020603050405020304" pitchFamily="18" charset="0"/>
                        </a:rPr>
                        <a:t>traffico e viabilità</a:t>
                      </a:r>
                      <a:r>
                        <a:rPr lang="it-IT" sz="900" dirty="0">
                          <a:effectLst/>
                          <a:latin typeface="+mj-lt"/>
                          <a:ea typeface="Times New Roman" panose="02020603050405020304" pitchFamily="18" charset="0"/>
                        </a:rPr>
                        <a:t>”</a:t>
                      </a:r>
                    </a:p>
                  </a:txBody>
                  <a:tcPr marL="45911" marR="45911"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07000"/>
                        </a:lnSpc>
                        <a:spcAft>
                          <a:spcPts val="0"/>
                        </a:spcAft>
                        <a:tabLst>
                          <a:tab pos="457200" algn="l"/>
                        </a:tabLst>
                      </a:pPr>
                      <a:r>
                        <a:rPr lang="it-IT" sz="900" dirty="0">
                          <a:effectLst/>
                          <a:latin typeface="+mj-lt"/>
                          <a:ea typeface="Times New Roman" panose="02020603050405020304" pitchFamily="18" charset="0"/>
                        </a:rPr>
                        <a:t>Tutti i cittadini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20415410"/>
                  </a:ext>
                </a:extLst>
              </a:tr>
            </a:tbl>
          </a:graphicData>
        </a:graphic>
      </p:graphicFrame>
    </p:spTree>
    <p:extLst>
      <p:ext uri="{BB962C8B-B14F-4D97-AF65-F5344CB8AC3E}">
        <p14:creationId xmlns:p14="http://schemas.microsoft.com/office/powerpoint/2010/main" val="3321405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11" name="object 1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2" name="object 2"/>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6" name="Segnaposto contenuto 2"/>
          <p:cNvSpPr txBox="1">
            <a:spLocks/>
          </p:cNvSpPr>
          <p:nvPr/>
        </p:nvSpPr>
        <p:spPr>
          <a:xfrm>
            <a:off x="-1" y="505024"/>
            <a:ext cx="8979605" cy="5827775"/>
          </a:xfrm>
          <a:prstGeom prst="rect">
            <a:avLst/>
          </a:prstGeom>
        </p:spPr>
        <p:txBody>
          <a:bodyPr anchor="ctr">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it-IT" sz="6400" dirty="0"/>
          </a:p>
          <a:p>
            <a:pPr marL="0" indent="0" algn="just">
              <a:buNone/>
            </a:pPr>
            <a:r>
              <a:rPr lang="it-IT" sz="6400" dirty="0"/>
              <a:t>Il lotto</a:t>
            </a:r>
          </a:p>
          <a:p>
            <a:pPr marL="0" indent="0" algn="just">
              <a:buNone/>
            </a:pPr>
            <a:endParaRPr lang="it-IT" sz="6400" dirty="0"/>
          </a:p>
          <a:p>
            <a:pPr marL="0" indent="0" algn="just">
              <a:buNone/>
            </a:pPr>
            <a:r>
              <a:rPr lang="it-IT" sz="6400" dirty="0"/>
              <a:t>Lo Stato</a:t>
            </a:r>
          </a:p>
          <a:p>
            <a:pPr marL="0" indent="0" algn="just">
              <a:buNone/>
            </a:pPr>
            <a:r>
              <a:rPr lang="it-IT" sz="6400" dirty="0"/>
              <a:t>ADM</a:t>
            </a:r>
          </a:p>
          <a:p>
            <a:pPr marL="0" indent="0" algn="just">
              <a:buNone/>
            </a:pPr>
            <a:r>
              <a:rPr lang="it-IT" sz="6400" dirty="0"/>
              <a:t>Il Concessionario</a:t>
            </a:r>
          </a:p>
          <a:p>
            <a:pPr marL="0" indent="0" algn="just">
              <a:buNone/>
            </a:pPr>
            <a:r>
              <a:rPr lang="it-IT" sz="6400" dirty="0"/>
              <a:t>I punti dove comprare le puntate</a:t>
            </a:r>
          </a:p>
          <a:p>
            <a:pPr marL="0" indent="0" algn="just">
              <a:buNone/>
            </a:pPr>
            <a:endParaRPr lang="it-IT" sz="5200" dirty="0"/>
          </a:p>
          <a:p>
            <a:pPr marL="0" indent="0" algn="just">
              <a:buFont typeface="Arial" pitchFamily="34" charset="0"/>
              <a:buNone/>
            </a:pPr>
            <a:r>
              <a:rPr lang="it-IT" sz="5600" dirty="0"/>
              <a:t>  </a:t>
            </a:r>
          </a:p>
          <a:p>
            <a:endParaRPr lang="it-IT" dirty="0"/>
          </a:p>
        </p:txBody>
      </p:sp>
      <p:pic>
        <p:nvPicPr>
          <p:cNvPr id="17" name="Immagine 16"/>
          <p:cNvPicPr>
            <a:picLocks noChangeAspect="1"/>
          </p:cNvPicPr>
          <p:nvPr/>
        </p:nvPicPr>
        <p:blipFill>
          <a:blip r:embed="rId2"/>
          <a:stretch>
            <a:fillRect/>
          </a:stretch>
        </p:blipFill>
        <p:spPr>
          <a:xfrm>
            <a:off x="6705600" y="6196563"/>
            <a:ext cx="2274005" cy="487722"/>
          </a:xfrm>
          <a:prstGeom prst="rect">
            <a:avLst/>
          </a:prstGeom>
        </p:spPr>
      </p:pic>
      <p:sp>
        <p:nvSpPr>
          <p:cNvPr id="19" name="object 8"/>
          <p:cNvSpPr txBox="1"/>
          <p:nvPr/>
        </p:nvSpPr>
        <p:spPr>
          <a:xfrm>
            <a:off x="398739" y="272165"/>
            <a:ext cx="3563661" cy="388746"/>
          </a:xfrm>
          <a:prstGeom prst="rect">
            <a:avLst/>
          </a:prstGeom>
          <a:solidFill>
            <a:schemeClr val="tx2"/>
          </a:solidFill>
          <a:ln>
            <a:solidFill>
              <a:schemeClr val="tx2"/>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PREMESSA</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4</a:t>
            </a:fld>
            <a:endParaRPr lang="it-IT" dirty="0">
              <a:solidFill>
                <a:schemeClr val="bg1"/>
              </a:solidFill>
            </a:endParaRPr>
          </a:p>
        </p:txBody>
      </p:sp>
    </p:spTree>
    <p:extLst>
      <p:ext uri="{BB962C8B-B14F-4D97-AF65-F5344CB8AC3E}">
        <p14:creationId xmlns:p14="http://schemas.microsoft.com/office/powerpoint/2010/main" val="26038956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pic>
        <p:nvPicPr>
          <p:cNvPr id="15" name="Immagine 14"/>
          <p:cNvPicPr>
            <a:picLocks noChangeAspect="1"/>
          </p:cNvPicPr>
          <p:nvPr/>
        </p:nvPicPr>
        <p:blipFill>
          <a:blip r:embed="rId2"/>
          <a:stretch>
            <a:fillRect/>
          </a:stretch>
        </p:blipFill>
        <p:spPr>
          <a:xfrm>
            <a:off x="6705600" y="6196563"/>
            <a:ext cx="2274005" cy="487722"/>
          </a:xfrm>
          <a:prstGeom prst="rect">
            <a:avLst/>
          </a:prstGeom>
        </p:spPr>
      </p:pic>
      <p:sp>
        <p:nvSpPr>
          <p:cNvPr id="8"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40</a:t>
            </a:fld>
            <a:endParaRPr lang="it-IT" dirty="0">
              <a:solidFill>
                <a:schemeClr val="bg1"/>
              </a:solidFill>
            </a:endParaRPr>
          </a:p>
        </p:txBody>
      </p:sp>
      <p:graphicFrame>
        <p:nvGraphicFramePr>
          <p:cNvPr id="3" name="Tabella 2"/>
          <p:cNvGraphicFramePr>
            <a:graphicFrameLocks noGrp="1"/>
          </p:cNvGraphicFramePr>
          <p:nvPr>
            <p:extLst>
              <p:ext uri="{D42A27DB-BD31-4B8C-83A1-F6EECF244321}">
                <p14:modId xmlns:p14="http://schemas.microsoft.com/office/powerpoint/2010/main" val="1826976981"/>
              </p:ext>
            </p:extLst>
          </p:nvPr>
        </p:nvGraphicFramePr>
        <p:xfrm>
          <a:off x="381000" y="533400"/>
          <a:ext cx="8303331" cy="5257799"/>
        </p:xfrm>
        <a:graphic>
          <a:graphicData uri="http://schemas.openxmlformats.org/drawingml/2006/table">
            <a:tbl>
              <a:tblPr firstRow="1" firstCol="1" bandRow="1"/>
              <a:tblGrid>
                <a:gridCol w="1036891">
                  <a:extLst>
                    <a:ext uri="{9D8B030D-6E8A-4147-A177-3AD203B41FA5}">
                      <a16:colId xmlns:a16="http://schemas.microsoft.com/office/drawing/2014/main" val="689000736"/>
                    </a:ext>
                  </a:extLst>
                </a:gridCol>
                <a:gridCol w="1946140">
                  <a:extLst>
                    <a:ext uri="{9D8B030D-6E8A-4147-A177-3AD203B41FA5}">
                      <a16:colId xmlns:a16="http://schemas.microsoft.com/office/drawing/2014/main" val="1939837616"/>
                    </a:ext>
                  </a:extLst>
                </a:gridCol>
                <a:gridCol w="2335184">
                  <a:extLst>
                    <a:ext uri="{9D8B030D-6E8A-4147-A177-3AD203B41FA5}">
                      <a16:colId xmlns:a16="http://schemas.microsoft.com/office/drawing/2014/main" val="659944321"/>
                    </a:ext>
                  </a:extLst>
                </a:gridCol>
                <a:gridCol w="1687082">
                  <a:extLst>
                    <a:ext uri="{9D8B030D-6E8A-4147-A177-3AD203B41FA5}">
                      <a16:colId xmlns:a16="http://schemas.microsoft.com/office/drawing/2014/main" val="1432665426"/>
                    </a:ext>
                  </a:extLst>
                </a:gridCol>
                <a:gridCol w="1298034">
                  <a:extLst>
                    <a:ext uri="{9D8B030D-6E8A-4147-A177-3AD203B41FA5}">
                      <a16:colId xmlns:a16="http://schemas.microsoft.com/office/drawing/2014/main" val="4121021609"/>
                    </a:ext>
                  </a:extLst>
                </a:gridCol>
              </a:tblGrid>
              <a:tr h="1690007">
                <a:tc>
                  <a:txBody>
                    <a:bodyPr/>
                    <a:lstStyle/>
                    <a:p>
                      <a:pPr marL="0" algn="just" defTabSz="914400" rtl="0" eaLnBrk="1" latinLnBrk="0" hangingPunct="1">
                        <a:lnSpc>
                          <a:spcPct val="107000"/>
                        </a:lnSpc>
                        <a:spcAft>
                          <a:spcPts val="0"/>
                        </a:spcAft>
                        <a:tabLst>
                          <a:tab pos="457200" algn="l"/>
                        </a:tabLst>
                      </a:pPr>
                      <a:r>
                        <a:rPr lang="it-IT" sz="900" kern="1200" dirty="0">
                          <a:solidFill>
                            <a:schemeClr val="tx1"/>
                          </a:solidFill>
                          <a:effectLst/>
                          <a:latin typeface="+mj-lt"/>
                          <a:ea typeface="Times New Roman" panose="02020603050405020304" pitchFamily="18" charset="0"/>
                          <a:cs typeface="+mn-cs"/>
                        </a:rPr>
                        <a:t>Rivoli</a:t>
                      </a:r>
                    </a:p>
                  </a:txBody>
                  <a:tcPr marL="43143" marR="431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107000"/>
                        </a:lnSpc>
                        <a:spcAft>
                          <a:spcPts val="0"/>
                        </a:spcAft>
                        <a:tabLst>
                          <a:tab pos="457200" algn="l"/>
                        </a:tabLst>
                      </a:pPr>
                      <a:r>
                        <a:rPr lang="it-IT" sz="900" kern="1200" dirty="0">
                          <a:solidFill>
                            <a:schemeClr val="tx1"/>
                          </a:solidFill>
                          <a:effectLst/>
                          <a:latin typeface="+mj-lt"/>
                          <a:ea typeface="Times New Roman" panose="02020603050405020304" pitchFamily="18" charset="0"/>
                          <a:cs typeface="+mn-cs"/>
                        </a:rPr>
                        <a:t>263 del 23/05/2012</a:t>
                      </a:r>
                    </a:p>
                  </a:txBody>
                  <a:tcPr marL="43143" marR="431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107000"/>
                        </a:lnSpc>
                        <a:spcAft>
                          <a:spcPts val="0"/>
                        </a:spcAft>
                        <a:tabLst>
                          <a:tab pos="457200" algn="l"/>
                        </a:tabLst>
                      </a:pPr>
                      <a:r>
                        <a:rPr lang="it-IT" sz="900" kern="1200">
                          <a:solidFill>
                            <a:schemeClr val="tx1"/>
                          </a:solidFill>
                          <a:effectLst/>
                          <a:latin typeface="+mj-lt"/>
                          <a:ea typeface="Times New Roman" panose="02020603050405020304" pitchFamily="18" charset="0"/>
                          <a:cs typeface="+mn-cs"/>
                        </a:rPr>
                        <a:t>10.00/2.00 apertura sala giochi e 12.00/23.00 funzionamento apparecchi</a:t>
                      </a:r>
                    </a:p>
                  </a:txBody>
                  <a:tcPr marL="43143" marR="431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107000"/>
                        </a:lnSpc>
                        <a:spcAft>
                          <a:spcPts val="0"/>
                        </a:spcAft>
                        <a:tabLst>
                          <a:tab pos="457200" algn="l"/>
                        </a:tabLst>
                      </a:pPr>
                      <a:r>
                        <a:rPr lang="it-IT" sz="900" kern="1200" dirty="0">
                          <a:solidFill>
                            <a:schemeClr val="tx1"/>
                          </a:solidFill>
                          <a:effectLst/>
                          <a:latin typeface="+mj-lt"/>
                          <a:ea typeface="Times New Roman" panose="02020603050405020304" pitchFamily="18" charset="0"/>
                          <a:cs typeface="+mn-cs"/>
                        </a:rPr>
                        <a:t>Salute pubblica </a:t>
                      </a:r>
                    </a:p>
                  </a:txBody>
                  <a:tcPr marL="43143" marR="431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107000"/>
                        </a:lnSpc>
                        <a:spcAft>
                          <a:spcPts val="0"/>
                        </a:spcAft>
                        <a:tabLst>
                          <a:tab pos="457200" algn="l"/>
                        </a:tabLst>
                      </a:pPr>
                      <a:r>
                        <a:rPr lang="it-IT" sz="900" kern="1200">
                          <a:solidFill>
                            <a:schemeClr val="tx1"/>
                          </a:solidFill>
                          <a:effectLst/>
                          <a:latin typeface="+mj-lt"/>
                          <a:ea typeface="Times New Roman" panose="02020603050405020304" pitchFamily="18" charset="0"/>
                          <a:cs typeface="+mn-cs"/>
                        </a:rPr>
                        <a:t>Fasce deboli popolazione /consumatori psicologicamente più vulnerabili e immaturi / tossicodipendenti / disoccupati / alcolizzati / soggetti appartenenti ai ceti più disagiati</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77563257"/>
                  </a:ext>
                </a:extLst>
              </a:tr>
              <a:tr h="1314450">
                <a:tc>
                  <a:txBody>
                    <a:bodyPr/>
                    <a:lstStyle/>
                    <a:p>
                      <a:pPr marL="0" algn="just" defTabSz="914400" rtl="0" eaLnBrk="1" latinLnBrk="0" hangingPunct="1">
                        <a:lnSpc>
                          <a:spcPct val="107000"/>
                        </a:lnSpc>
                        <a:spcAft>
                          <a:spcPts val="0"/>
                        </a:spcAft>
                        <a:tabLst>
                          <a:tab pos="457200" algn="l"/>
                        </a:tabLst>
                      </a:pPr>
                      <a:r>
                        <a:rPr lang="it-IT" sz="900" kern="1200" dirty="0">
                          <a:solidFill>
                            <a:schemeClr val="tx1"/>
                          </a:solidFill>
                          <a:effectLst/>
                          <a:latin typeface="+mj-lt"/>
                          <a:ea typeface="Times New Roman" panose="02020603050405020304" pitchFamily="18" charset="0"/>
                          <a:cs typeface="+mn-cs"/>
                        </a:rPr>
                        <a:t>Genova</a:t>
                      </a:r>
                    </a:p>
                  </a:txBody>
                  <a:tcPr marL="43143" marR="431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107000"/>
                        </a:lnSpc>
                        <a:spcAft>
                          <a:spcPts val="0"/>
                        </a:spcAft>
                        <a:tabLst>
                          <a:tab pos="457200" algn="l"/>
                        </a:tabLst>
                      </a:pPr>
                      <a:r>
                        <a:rPr lang="it-IT" sz="900" kern="1200" dirty="0">
                          <a:solidFill>
                            <a:schemeClr val="tx1"/>
                          </a:solidFill>
                          <a:effectLst/>
                          <a:latin typeface="+mj-lt"/>
                          <a:ea typeface="Times New Roman" panose="02020603050405020304" pitchFamily="18" charset="0"/>
                          <a:cs typeface="+mn-cs"/>
                        </a:rPr>
                        <a:t>21/2013 del 30/4/2013</a:t>
                      </a:r>
                    </a:p>
                  </a:txBody>
                  <a:tcPr marL="43143" marR="431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107000"/>
                        </a:lnSpc>
                        <a:spcAft>
                          <a:spcPts val="0"/>
                        </a:spcAft>
                        <a:tabLst>
                          <a:tab pos="457200" algn="l"/>
                        </a:tabLst>
                      </a:pPr>
                      <a:r>
                        <a:rPr lang="it-IT" sz="900" kern="1200">
                          <a:solidFill>
                            <a:schemeClr val="tx1"/>
                          </a:solidFill>
                          <a:effectLst/>
                          <a:latin typeface="+mj-lt"/>
                          <a:ea typeface="Times New Roman" panose="02020603050405020304" pitchFamily="18" charset="0"/>
                          <a:cs typeface="+mn-cs"/>
                        </a:rPr>
                        <a:t>9.00/13.00 apertura sala giochi e funzionamento apparecchi</a:t>
                      </a:r>
                    </a:p>
                  </a:txBody>
                  <a:tcPr marL="43143" marR="431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107000"/>
                        </a:lnSpc>
                        <a:spcAft>
                          <a:spcPts val="0"/>
                        </a:spcAft>
                        <a:tabLst>
                          <a:tab pos="457200" algn="l"/>
                        </a:tabLst>
                      </a:pPr>
                      <a:r>
                        <a:rPr lang="it-IT" sz="900" kern="1200">
                          <a:solidFill>
                            <a:schemeClr val="tx1"/>
                          </a:solidFill>
                          <a:effectLst/>
                          <a:latin typeface="+mj-lt"/>
                          <a:ea typeface="Times New Roman" panose="02020603050405020304" pitchFamily="18" charset="0"/>
                          <a:cs typeface="+mn-cs"/>
                        </a:rPr>
                        <a:t>Sicurezza urbana, viabilità, inquinamento acustico, quiete pubblica, conseguenze sociali su fasce deboli, prevenzione gioco patologico, contenimento costi sociali, economici, umani e morali </a:t>
                      </a:r>
                    </a:p>
                  </a:txBody>
                  <a:tcPr marL="43143" marR="431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107000"/>
                        </a:lnSpc>
                        <a:spcAft>
                          <a:spcPts val="0"/>
                        </a:spcAft>
                        <a:tabLst>
                          <a:tab pos="457200" algn="l"/>
                        </a:tabLst>
                      </a:pPr>
                      <a:r>
                        <a:rPr lang="it-IT" sz="900" kern="1200">
                          <a:solidFill>
                            <a:schemeClr val="tx1"/>
                          </a:solidFill>
                          <a:effectLst/>
                          <a:latin typeface="+mj-lt"/>
                          <a:ea typeface="Times New Roman" panose="02020603050405020304" pitchFamily="18" charset="0"/>
                          <a:cs typeface="+mn-cs"/>
                        </a:rPr>
                        <a:t>Tutti i cittadini, fasce deboli (minori, famiglie)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38536526"/>
                  </a:ext>
                </a:extLst>
              </a:tr>
              <a:tr h="563336">
                <a:tc>
                  <a:txBody>
                    <a:bodyPr/>
                    <a:lstStyle/>
                    <a:p>
                      <a:pPr marL="0" algn="just" defTabSz="914400" rtl="0" eaLnBrk="1" latinLnBrk="0" hangingPunct="1">
                        <a:lnSpc>
                          <a:spcPct val="107000"/>
                        </a:lnSpc>
                        <a:spcAft>
                          <a:spcPts val="0"/>
                        </a:spcAft>
                        <a:tabLst>
                          <a:tab pos="457200" algn="l"/>
                        </a:tabLst>
                      </a:pPr>
                      <a:r>
                        <a:rPr lang="it-IT" sz="900" kern="1200">
                          <a:solidFill>
                            <a:schemeClr val="tx1"/>
                          </a:solidFill>
                          <a:effectLst/>
                          <a:latin typeface="+mj-lt"/>
                          <a:ea typeface="Times New Roman" panose="02020603050405020304" pitchFamily="18" charset="0"/>
                          <a:cs typeface="+mn-cs"/>
                        </a:rPr>
                        <a:t>Milano</a:t>
                      </a:r>
                    </a:p>
                  </a:txBody>
                  <a:tcPr marL="43143" marR="431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107000"/>
                        </a:lnSpc>
                        <a:spcAft>
                          <a:spcPts val="0"/>
                        </a:spcAft>
                        <a:tabLst>
                          <a:tab pos="457200" algn="l"/>
                        </a:tabLst>
                      </a:pPr>
                      <a:r>
                        <a:rPr lang="it-IT" sz="900" kern="1200">
                          <a:solidFill>
                            <a:schemeClr val="tx1"/>
                          </a:solidFill>
                          <a:effectLst/>
                          <a:latin typeface="+mj-lt"/>
                          <a:ea typeface="Times New Roman" panose="02020603050405020304" pitchFamily="18" charset="0"/>
                          <a:cs typeface="+mn-cs"/>
                        </a:rPr>
                        <a:t>63 del 23/10/2014</a:t>
                      </a:r>
                    </a:p>
                  </a:txBody>
                  <a:tcPr marL="43143" marR="431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107000"/>
                        </a:lnSpc>
                        <a:spcAft>
                          <a:spcPts val="0"/>
                        </a:spcAft>
                        <a:tabLst>
                          <a:tab pos="457200" algn="l"/>
                        </a:tabLst>
                      </a:pPr>
                      <a:r>
                        <a:rPr lang="it-IT" sz="900" kern="1200">
                          <a:solidFill>
                            <a:schemeClr val="tx1"/>
                          </a:solidFill>
                          <a:effectLst/>
                          <a:latin typeface="+mj-lt"/>
                          <a:ea typeface="Times New Roman" panose="02020603050405020304" pitchFamily="18" charset="0"/>
                          <a:cs typeface="+mn-cs"/>
                        </a:rPr>
                        <a:t>9.00/12.00 e 18.00/23.00 tutti i giorni, festivi compresi, apertura sala giochi e funzionamento apparecchi</a:t>
                      </a:r>
                    </a:p>
                  </a:txBody>
                  <a:tcPr marL="43143" marR="431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107000"/>
                        </a:lnSpc>
                        <a:spcAft>
                          <a:spcPts val="0"/>
                        </a:spcAft>
                        <a:tabLst>
                          <a:tab pos="457200" algn="l"/>
                        </a:tabLst>
                      </a:pPr>
                      <a:r>
                        <a:rPr lang="it-IT" sz="900" kern="1200">
                          <a:solidFill>
                            <a:schemeClr val="tx1"/>
                          </a:solidFill>
                          <a:effectLst/>
                          <a:latin typeface="+mj-lt"/>
                          <a:ea typeface="Times New Roman" panose="02020603050405020304" pitchFamily="18" charset="0"/>
                          <a:cs typeface="+mn-cs"/>
                        </a:rPr>
                        <a:t>Ludopatia / disturbo quiete pubblica / salute pubblica</a:t>
                      </a:r>
                    </a:p>
                  </a:txBody>
                  <a:tcPr marL="43143" marR="431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107000"/>
                        </a:lnSpc>
                        <a:spcAft>
                          <a:spcPts val="0"/>
                        </a:spcAft>
                        <a:tabLst>
                          <a:tab pos="457200" algn="l"/>
                        </a:tabLst>
                      </a:pPr>
                      <a:r>
                        <a:rPr lang="it-IT" sz="900" kern="1200">
                          <a:solidFill>
                            <a:schemeClr val="tx1"/>
                          </a:solidFill>
                          <a:effectLst/>
                          <a:latin typeface="+mj-lt"/>
                          <a:ea typeface="Times New Roman" panose="02020603050405020304" pitchFamily="18" charset="0"/>
                          <a:cs typeface="+mn-cs"/>
                        </a:rPr>
                        <a:t>Giovani e soggetti psicologicamente vulnerabili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5532429"/>
                  </a:ext>
                </a:extLst>
              </a:tr>
              <a:tr h="563336">
                <a:tc>
                  <a:txBody>
                    <a:bodyPr/>
                    <a:lstStyle/>
                    <a:p>
                      <a:pPr marL="0" algn="just" defTabSz="914400" rtl="0" eaLnBrk="1" latinLnBrk="0" hangingPunct="1">
                        <a:lnSpc>
                          <a:spcPct val="107000"/>
                        </a:lnSpc>
                        <a:spcAft>
                          <a:spcPts val="0"/>
                        </a:spcAft>
                        <a:tabLst>
                          <a:tab pos="457200" algn="l"/>
                        </a:tabLst>
                      </a:pPr>
                      <a:r>
                        <a:rPr lang="it-IT" sz="900" kern="1200">
                          <a:solidFill>
                            <a:schemeClr val="tx1"/>
                          </a:solidFill>
                          <a:effectLst/>
                          <a:latin typeface="+mj-lt"/>
                          <a:ea typeface="Times New Roman" panose="02020603050405020304" pitchFamily="18" charset="0"/>
                          <a:cs typeface="+mn-cs"/>
                        </a:rPr>
                        <a:t>Pavia</a:t>
                      </a:r>
                    </a:p>
                  </a:txBody>
                  <a:tcPr marL="43143" marR="431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107000"/>
                        </a:lnSpc>
                        <a:spcAft>
                          <a:spcPts val="0"/>
                        </a:spcAft>
                        <a:tabLst>
                          <a:tab pos="457200" algn="l"/>
                        </a:tabLst>
                      </a:pPr>
                      <a:r>
                        <a:rPr lang="it-IT" sz="900" kern="1200">
                          <a:solidFill>
                            <a:schemeClr val="tx1"/>
                          </a:solidFill>
                          <a:effectLst/>
                          <a:latin typeface="+mj-lt"/>
                          <a:ea typeface="Times New Roman" panose="02020603050405020304" pitchFamily="18" charset="0"/>
                          <a:cs typeface="+mn-cs"/>
                        </a:rPr>
                        <a:t>57459 del 23/10/2014</a:t>
                      </a:r>
                    </a:p>
                  </a:txBody>
                  <a:tcPr marL="43143" marR="431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107000"/>
                        </a:lnSpc>
                        <a:spcAft>
                          <a:spcPts val="0"/>
                        </a:spcAft>
                        <a:tabLst>
                          <a:tab pos="457200" algn="l"/>
                        </a:tabLst>
                      </a:pPr>
                      <a:r>
                        <a:rPr lang="it-IT" sz="900" kern="1200">
                          <a:solidFill>
                            <a:schemeClr val="tx1"/>
                          </a:solidFill>
                          <a:effectLst/>
                          <a:latin typeface="+mj-lt"/>
                          <a:ea typeface="Times New Roman" panose="02020603050405020304" pitchFamily="18" charset="0"/>
                          <a:cs typeface="+mn-cs"/>
                        </a:rPr>
                        <a:t>10.00/13.00 e 18.00/23.00 tutti i giorni, festivi compresi, apertura sala giochi e funzionamento apparecchi</a:t>
                      </a:r>
                    </a:p>
                  </a:txBody>
                  <a:tcPr marL="43143" marR="431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107000"/>
                        </a:lnSpc>
                        <a:spcAft>
                          <a:spcPts val="0"/>
                        </a:spcAft>
                        <a:tabLst>
                          <a:tab pos="457200" algn="l"/>
                        </a:tabLst>
                      </a:pPr>
                      <a:r>
                        <a:rPr lang="it-IT" sz="900" kern="1200">
                          <a:solidFill>
                            <a:schemeClr val="tx1"/>
                          </a:solidFill>
                          <a:effectLst/>
                          <a:latin typeface="+mj-lt"/>
                          <a:ea typeface="Times New Roman" panose="02020603050405020304" pitchFamily="18" charset="0"/>
                          <a:cs typeface="+mn-cs"/>
                        </a:rPr>
                        <a:t>Ludopatia / disturbo quiete pubblica / salute pubblica</a:t>
                      </a:r>
                    </a:p>
                    <a:p>
                      <a:pPr marL="0" algn="just" defTabSz="914400" rtl="0" eaLnBrk="1" latinLnBrk="0" hangingPunct="1">
                        <a:lnSpc>
                          <a:spcPct val="107000"/>
                        </a:lnSpc>
                        <a:spcAft>
                          <a:spcPts val="0"/>
                        </a:spcAft>
                        <a:tabLst>
                          <a:tab pos="457200" algn="l"/>
                        </a:tabLst>
                      </a:pPr>
                      <a:r>
                        <a:rPr lang="it-IT" sz="900" kern="1200">
                          <a:solidFill>
                            <a:schemeClr val="tx1"/>
                          </a:solidFill>
                          <a:effectLst/>
                          <a:latin typeface="+mj-lt"/>
                          <a:ea typeface="Times New Roman" panose="02020603050405020304" pitchFamily="18" charset="0"/>
                          <a:cs typeface="+mn-cs"/>
                        </a:rPr>
                        <a:t> </a:t>
                      </a:r>
                    </a:p>
                  </a:txBody>
                  <a:tcPr marL="43143" marR="431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107000"/>
                        </a:lnSpc>
                        <a:spcAft>
                          <a:spcPts val="0"/>
                        </a:spcAft>
                        <a:tabLst>
                          <a:tab pos="457200" algn="l"/>
                        </a:tabLst>
                      </a:pPr>
                      <a:r>
                        <a:rPr lang="it-IT" sz="900" kern="1200">
                          <a:solidFill>
                            <a:schemeClr val="tx1"/>
                          </a:solidFill>
                          <a:effectLst/>
                          <a:latin typeface="+mj-lt"/>
                          <a:ea typeface="Times New Roman" panose="02020603050405020304" pitchFamily="18" charset="0"/>
                          <a:cs typeface="+mn-cs"/>
                        </a:rPr>
                        <a:t>Giovani/ famiglie </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45952552"/>
                  </a:ext>
                </a:extLst>
              </a:tr>
              <a:tr h="751113">
                <a:tc>
                  <a:txBody>
                    <a:bodyPr/>
                    <a:lstStyle/>
                    <a:p>
                      <a:pPr marL="0" algn="just" defTabSz="914400" rtl="0" eaLnBrk="1" latinLnBrk="0" hangingPunct="1">
                        <a:lnSpc>
                          <a:spcPct val="107000"/>
                        </a:lnSpc>
                        <a:spcAft>
                          <a:spcPts val="0"/>
                        </a:spcAft>
                        <a:tabLst>
                          <a:tab pos="457200" algn="l"/>
                        </a:tabLst>
                      </a:pPr>
                      <a:r>
                        <a:rPr lang="it-IT" sz="900" kern="1200">
                          <a:solidFill>
                            <a:schemeClr val="tx1"/>
                          </a:solidFill>
                          <a:effectLst/>
                          <a:latin typeface="+mj-lt"/>
                          <a:ea typeface="Times New Roman" panose="02020603050405020304" pitchFamily="18" charset="0"/>
                          <a:cs typeface="+mn-cs"/>
                        </a:rPr>
                        <a:t>Padova</a:t>
                      </a:r>
                    </a:p>
                  </a:txBody>
                  <a:tcPr marL="43143" marR="431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107000"/>
                        </a:lnSpc>
                        <a:spcAft>
                          <a:spcPts val="0"/>
                        </a:spcAft>
                        <a:tabLst>
                          <a:tab pos="457200" algn="l"/>
                        </a:tabLst>
                      </a:pPr>
                      <a:r>
                        <a:rPr lang="it-IT" sz="900" kern="1200">
                          <a:solidFill>
                            <a:schemeClr val="tx1"/>
                          </a:solidFill>
                          <a:effectLst/>
                          <a:latin typeface="+mj-lt"/>
                          <a:ea typeface="Times New Roman" panose="02020603050405020304" pitchFamily="18" charset="0"/>
                          <a:cs typeface="+mn-cs"/>
                        </a:rPr>
                        <a:t>46 del 04/11/2014</a:t>
                      </a:r>
                    </a:p>
                  </a:txBody>
                  <a:tcPr marL="43143" marR="431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107000"/>
                        </a:lnSpc>
                        <a:spcAft>
                          <a:spcPts val="0"/>
                        </a:spcAft>
                        <a:tabLst>
                          <a:tab pos="457200" algn="l"/>
                        </a:tabLst>
                      </a:pPr>
                      <a:r>
                        <a:rPr lang="it-IT" sz="900" kern="1200">
                          <a:solidFill>
                            <a:schemeClr val="tx1"/>
                          </a:solidFill>
                          <a:effectLst/>
                          <a:latin typeface="+mj-lt"/>
                          <a:ea typeface="Times New Roman" panose="02020603050405020304" pitchFamily="18" charset="0"/>
                          <a:cs typeface="+mn-cs"/>
                        </a:rPr>
                        <a:t>10.00/13.00 e 17.00/22.00 tutti i giorni, festivi compresi, apertura sala giochi e funzionamento apparecchi</a:t>
                      </a:r>
                    </a:p>
                  </a:txBody>
                  <a:tcPr marL="43143" marR="431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107000"/>
                        </a:lnSpc>
                        <a:spcAft>
                          <a:spcPts val="0"/>
                        </a:spcAft>
                        <a:tabLst>
                          <a:tab pos="457200" algn="l"/>
                        </a:tabLst>
                      </a:pPr>
                      <a:r>
                        <a:rPr lang="it-IT" sz="900" kern="1200">
                          <a:solidFill>
                            <a:schemeClr val="tx1"/>
                          </a:solidFill>
                          <a:effectLst/>
                          <a:latin typeface="+mj-lt"/>
                          <a:ea typeface="Times New Roman" panose="02020603050405020304" pitchFamily="18" charset="0"/>
                          <a:cs typeface="+mn-cs"/>
                        </a:rPr>
                        <a:t>Ludopatia / salute pubblica </a:t>
                      </a:r>
                    </a:p>
                  </a:txBody>
                  <a:tcPr marL="43143" marR="431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107000"/>
                        </a:lnSpc>
                        <a:spcAft>
                          <a:spcPts val="0"/>
                        </a:spcAft>
                        <a:tabLst>
                          <a:tab pos="457200" algn="l"/>
                        </a:tabLst>
                      </a:pPr>
                      <a:r>
                        <a:rPr lang="it-IT" sz="900" kern="1200">
                          <a:solidFill>
                            <a:schemeClr val="tx1"/>
                          </a:solidFill>
                          <a:effectLst/>
                          <a:latin typeface="+mj-lt"/>
                          <a:ea typeface="Times New Roman" panose="02020603050405020304" pitchFamily="18" charset="0"/>
                          <a:cs typeface="+mn-cs"/>
                        </a:rPr>
                        <a:t>Cittadini europei/ minori/famiglie/ soggetti psicologicamente fragili</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31304742"/>
                  </a:ext>
                </a:extLst>
              </a:tr>
              <a:tr h="375557">
                <a:tc>
                  <a:txBody>
                    <a:bodyPr/>
                    <a:lstStyle/>
                    <a:p>
                      <a:pPr marL="0" algn="just" defTabSz="914400" rtl="0" eaLnBrk="1" latinLnBrk="0" hangingPunct="1">
                        <a:lnSpc>
                          <a:spcPct val="107000"/>
                        </a:lnSpc>
                        <a:spcAft>
                          <a:spcPts val="0"/>
                        </a:spcAft>
                        <a:tabLst>
                          <a:tab pos="457200" algn="l"/>
                        </a:tabLst>
                      </a:pPr>
                      <a:r>
                        <a:rPr lang="it-IT" sz="900" kern="1200">
                          <a:solidFill>
                            <a:schemeClr val="tx1"/>
                          </a:solidFill>
                          <a:effectLst/>
                          <a:latin typeface="+mj-lt"/>
                          <a:ea typeface="Times New Roman" panose="02020603050405020304" pitchFamily="18" charset="0"/>
                          <a:cs typeface="+mn-cs"/>
                        </a:rPr>
                        <a:t>Reggio Calabria</a:t>
                      </a:r>
                    </a:p>
                  </a:txBody>
                  <a:tcPr marL="43143" marR="431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107000"/>
                        </a:lnSpc>
                        <a:spcAft>
                          <a:spcPts val="0"/>
                        </a:spcAft>
                        <a:tabLst>
                          <a:tab pos="457200" algn="l"/>
                        </a:tabLst>
                      </a:pPr>
                      <a:r>
                        <a:rPr lang="it-IT" sz="900" kern="1200">
                          <a:solidFill>
                            <a:schemeClr val="tx1"/>
                          </a:solidFill>
                          <a:effectLst/>
                          <a:latin typeface="+mj-lt"/>
                          <a:ea typeface="Times New Roman" panose="02020603050405020304" pitchFamily="18" charset="0"/>
                          <a:cs typeface="+mn-cs"/>
                        </a:rPr>
                        <a:t>53 del 12/09/2014</a:t>
                      </a:r>
                    </a:p>
                  </a:txBody>
                  <a:tcPr marL="43143" marR="431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107000"/>
                        </a:lnSpc>
                        <a:spcAft>
                          <a:spcPts val="0"/>
                        </a:spcAft>
                        <a:tabLst>
                          <a:tab pos="457200" algn="l"/>
                        </a:tabLst>
                      </a:pPr>
                      <a:r>
                        <a:rPr lang="it-IT" sz="900" kern="1200">
                          <a:solidFill>
                            <a:schemeClr val="tx1"/>
                          </a:solidFill>
                          <a:effectLst/>
                          <a:latin typeface="+mj-lt"/>
                          <a:ea typeface="Times New Roman" panose="02020603050405020304" pitchFamily="18" charset="0"/>
                          <a:cs typeface="+mn-cs"/>
                        </a:rPr>
                        <a:t>9.00/24.00 apertura sala giochi e 10.00/22.00 funzionamento apparecchi</a:t>
                      </a:r>
                    </a:p>
                  </a:txBody>
                  <a:tcPr marL="43143" marR="431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107000"/>
                        </a:lnSpc>
                        <a:spcAft>
                          <a:spcPts val="0"/>
                        </a:spcAft>
                        <a:tabLst>
                          <a:tab pos="457200" algn="l"/>
                        </a:tabLst>
                      </a:pPr>
                      <a:r>
                        <a:rPr lang="it-IT" sz="900" kern="1200">
                          <a:solidFill>
                            <a:schemeClr val="tx1"/>
                          </a:solidFill>
                          <a:effectLst/>
                          <a:latin typeface="+mj-lt"/>
                          <a:ea typeface="Times New Roman" panose="02020603050405020304" pitchFamily="18" charset="0"/>
                          <a:cs typeface="+mn-cs"/>
                        </a:rPr>
                        <a:t>Ludopatia / salute pubblica</a:t>
                      </a:r>
                    </a:p>
                  </a:txBody>
                  <a:tcPr marL="43143" marR="43143"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algn="just" defTabSz="914400" rtl="0" eaLnBrk="1" latinLnBrk="0" hangingPunct="1">
                        <a:lnSpc>
                          <a:spcPct val="107000"/>
                        </a:lnSpc>
                        <a:spcAft>
                          <a:spcPts val="0"/>
                        </a:spcAft>
                        <a:tabLst>
                          <a:tab pos="457200" algn="l"/>
                        </a:tabLst>
                      </a:pPr>
                      <a:r>
                        <a:rPr lang="it-IT" sz="900" kern="1200" dirty="0">
                          <a:solidFill>
                            <a:schemeClr val="tx1"/>
                          </a:solidFill>
                          <a:effectLst/>
                          <a:latin typeface="+mj-lt"/>
                          <a:ea typeface="Times New Roman" panose="02020603050405020304" pitchFamily="18" charset="0"/>
                          <a:cs typeface="+mn-cs"/>
                        </a:rPr>
                        <a:t>Giovani/soggetti più deboli / famiglie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16347909"/>
                  </a:ext>
                </a:extLst>
              </a:tr>
            </a:tbl>
          </a:graphicData>
        </a:graphic>
      </p:graphicFrame>
    </p:spTree>
    <p:extLst>
      <p:ext uri="{BB962C8B-B14F-4D97-AF65-F5344CB8AC3E}">
        <p14:creationId xmlns:p14="http://schemas.microsoft.com/office/powerpoint/2010/main" val="22990389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3" name="Segnaposto contenuto 2"/>
          <p:cNvSpPr txBox="1">
            <a:spLocks/>
          </p:cNvSpPr>
          <p:nvPr/>
        </p:nvSpPr>
        <p:spPr>
          <a:xfrm>
            <a:off x="304800" y="1360388"/>
            <a:ext cx="8150162" cy="4267200"/>
          </a:xfrm>
          <a:prstGeom prst="rect">
            <a:avLst/>
          </a:prstGeom>
        </p:spPr>
        <p:txBody>
          <a:bodyPr anchor="ctr">
            <a:normAutofit fontScale="4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it-IT" sz="3100" dirty="0"/>
          </a:p>
          <a:p>
            <a:pPr algn="just"/>
            <a:r>
              <a:rPr lang="it-IT" sz="5100" dirty="0"/>
              <a:t>Ma quel che si è voluto da sempre mettere in evidenza è che appare in modo macroscopico il reale effetto espulsivo dei distanziometri. </a:t>
            </a:r>
          </a:p>
          <a:p>
            <a:pPr marL="0" indent="0" algn="just">
              <a:buNone/>
            </a:pPr>
            <a:endParaRPr lang="it-IT" sz="5100" dirty="0"/>
          </a:p>
          <a:p>
            <a:pPr algn="just"/>
            <a:r>
              <a:rPr lang="it-IT" sz="5100" dirty="0"/>
              <a:t>La normativa territoriale anziché regolamentare la distribuzione sul territorio del gioco, di fatto ed in realtà determina il divieto assoluto di installazioni sull’intera area regolamentata e non su parti di essa.     Anziché individuare aree circoscritte di divieto di distribuzione del gioco legale (come annunciato nelle premesse della normativa territoriale in genere) di fatto poi si istituisce un proibizionismo illegittimo</a:t>
            </a:r>
            <a:r>
              <a:rPr lang="it-IT" sz="3100" dirty="0"/>
              <a:t>. </a:t>
            </a:r>
          </a:p>
          <a:p>
            <a:endParaRPr lang="it-IT" sz="2200" dirty="0">
              <a:latin typeface="Calibri" panose="020F0502020204030204" pitchFamily="34" charset="0"/>
            </a:endParaRPr>
          </a:p>
        </p:txBody>
      </p:sp>
      <p:pic>
        <p:nvPicPr>
          <p:cNvPr id="15" name="Immagine 14"/>
          <p:cNvPicPr>
            <a:picLocks noChangeAspect="1"/>
          </p:cNvPicPr>
          <p:nvPr/>
        </p:nvPicPr>
        <p:blipFill>
          <a:blip r:embed="rId2"/>
          <a:stretch>
            <a:fillRect/>
          </a:stretch>
        </p:blipFill>
        <p:spPr>
          <a:xfrm>
            <a:off x="6705600" y="6196563"/>
            <a:ext cx="2274005" cy="487722"/>
          </a:xfrm>
          <a:prstGeom prst="rect">
            <a:avLst/>
          </a:prstGeom>
        </p:spPr>
      </p:pic>
      <p:sp>
        <p:nvSpPr>
          <p:cNvPr id="17" name="object 8"/>
          <p:cNvSpPr txBox="1"/>
          <p:nvPr/>
        </p:nvSpPr>
        <p:spPr>
          <a:xfrm>
            <a:off x="610754" y="238055"/>
            <a:ext cx="3563661"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L’EFFETTO ESPULSIVO</a:t>
            </a:r>
            <a:endParaRPr sz="2000" dirty="0">
              <a:solidFill>
                <a:schemeClr val="bg1"/>
              </a:solidFill>
            </a:endParaRPr>
          </a:p>
        </p:txBody>
      </p:sp>
      <p:sp>
        <p:nvSpPr>
          <p:cNvPr id="8"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41</a:t>
            </a:fld>
            <a:endParaRPr lang="it-IT" dirty="0">
              <a:solidFill>
                <a:schemeClr val="bg1"/>
              </a:solidFill>
            </a:endParaRPr>
          </a:p>
        </p:txBody>
      </p:sp>
    </p:spTree>
    <p:extLst>
      <p:ext uri="{BB962C8B-B14F-4D97-AF65-F5344CB8AC3E}">
        <p14:creationId xmlns:p14="http://schemas.microsoft.com/office/powerpoint/2010/main" val="23014771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3" name="Segnaposto contenuto 2"/>
          <p:cNvSpPr txBox="1">
            <a:spLocks/>
          </p:cNvSpPr>
          <p:nvPr/>
        </p:nvSpPr>
        <p:spPr>
          <a:xfrm>
            <a:off x="457200" y="1143000"/>
            <a:ext cx="8150162" cy="4267200"/>
          </a:xfrm>
          <a:prstGeom prst="rect">
            <a:avLst/>
          </a:prstGeom>
        </p:spPr>
        <p:txBody>
          <a:bodyPr anchor="ct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buNone/>
            </a:pPr>
            <a:endParaRPr lang="it-IT" sz="2200" dirty="0">
              <a:latin typeface="Calibri" panose="020F0502020204030204" pitchFamily="34" charset="0"/>
            </a:endParaRPr>
          </a:p>
          <a:p>
            <a:pPr algn="just"/>
            <a:r>
              <a:rPr lang="it-IT" sz="2200" dirty="0"/>
              <a:t>In altre parole, per l’ampiezza del raggio di interdizione e/o per la numerosità dei luoghi sensibili individuati, non vi sono vie o aree nella quasi totalità dei territori locali interessati in cui possa essere esercitata l’attività del gioco lecito.</a:t>
            </a:r>
          </a:p>
          <a:p>
            <a:pPr algn="just"/>
            <a:endParaRPr lang="it-IT" sz="2200" dirty="0"/>
          </a:p>
          <a:p>
            <a:pPr algn="just"/>
            <a:r>
              <a:rPr lang="it-IT" sz="2200" dirty="0"/>
              <a:t>Con operatori legali e associazioni di categoria si è spesso fatto ricorso a perizie di esperti per dimostrare l’effetto espulsivo.  Ebbene nel 100% dei casi analizzati è risultato che la percentuale di interdizione è prossima al 100% del territorio interessato.</a:t>
            </a:r>
          </a:p>
        </p:txBody>
      </p:sp>
      <p:pic>
        <p:nvPicPr>
          <p:cNvPr id="15" name="Immagine 14"/>
          <p:cNvPicPr>
            <a:picLocks noChangeAspect="1"/>
          </p:cNvPicPr>
          <p:nvPr/>
        </p:nvPicPr>
        <p:blipFill>
          <a:blip r:embed="rId2"/>
          <a:stretch>
            <a:fillRect/>
          </a:stretch>
        </p:blipFill>
        <p:spPr>
          <a:xfrm>
            <a:off x="6705600" y="6196563"/>
            <a:ext cx="2274005" cy="487722"/>
          </a:xfrm>
          <a:prstGeom prst="rect">
            <a:avLst/>
          </a:prstGeom>
        </p:spPr>
      </p:pic>
      <p:sp>
        <p:nvSpPr>
          <p:cNvPr id="17" name="object 8"/>
          <p:cNvSpPr txBox="1"/>
          <p:nvPr/>
        </p:nvSpPr>
        <p:spPr>
          <a:xfrm>
            <a:off x="647699" y="272691"/>
            <a:ext cx="3563661"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...L’IMPATTO SUL TERRITORIO</a:t>
            </a:r>
            <a:endParaRPr sz="2000" dirty="0">
              <a:solidFill>
                <a:schemeClr val="bg1"/>
              </a:solidFill>
            </a:endParaRPr>
          </a:p>
        </p:txBody>
      </p:sp>
      <p:sp>
        <p:nvSpPr>
          <p:cNvPr id="8"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42</a:t>
            </a:fld>
            <a:endParaRPr lang="it-IT" dirty="0">
              <a:solidFill>
                <a:schemeClr val="bg1"/>
              </a:solidFill>
            </a:endParaRPr>
          </a:p>
        </p:txBody>
      </p:sp>
    </p:spTree>
    <p:extLst>
      <p:ext uri="{BB962C8B-B14F-4D97-AF65-F5344CB8AC3E}">
        <p14:creationId xmlns:p14="http://schemas.microsoft.com/office/powerpoint/2010/main" val="31675817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2" name="Segnaposto contenuto 2"/>
          <p:cNvSpPr txBox="1">
            <a:spLocks/>
          </p:cNvSpPr>
          <p:nvPr/>
        </p:nvSpPr>
        <p:spPr>
          <a:xfrm>
            <a:off x="228600" y="1072353"/>
            <a:ext cx="11136086" cy="4016829"/>
          </a:xfrm>
          <a:prstGeom prst="rect">
            <a:avLst/>
          </a:prstGeom>
        </p:spPr>
        <p:txBody>
          <a:bodyPr anchor="ctr">
            <a:normAutofit fontScale="2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it-IT" sz="5600" dirty="0"/>
          </a:p>
          <a:p>
            <a:r>
              <a:rPr lang="it-IT" sz="5600" dirty="0"/>
              <a:t>1. Perizia effetto espulsivo Napoli </a:t>
            </a:r>
          </a:p>
          <a:p>
            <a:r>
              <a:rPr lang="it-IT" sz="5600" dirty="0"/>
              <a:t>2. Perizia effetto espulsivo Bari</a:t>
            </a:r>
          </a:p>
          <a:p>
            <a:r>
              <a:rPr lang="it-IT" sz="5600" dirty="0"/>
              <a:t>3. Perizia effetto espulsivo Genova</a:t>
            </a:r>
          </a:p>
          <a:p>
            <a:r>
              <a:rPr lang="it-IT" sz="5600" dirty="0"/>
              <a:t>4. Perizia effetto espulsivo Firenze </a:t>
            </a:r>
          </a:p>
          <a:p>
            <a:r>
              <a:rPr lang="it-IT" sz="5600" dirty="0"/>
              <a:t>5. Perizia effetto espulsivo Trento </a:t>
            </a:r>
          </a:p>
          <a:p>
            <a:r>
              <a:rPr lang="it-IT" sz="5600" dirty="0"/>
              <a:t>6. Perizia effetto espulsivo Bolzano</a:t>
            </a:r>
          </a:p>
          <a:p>
            <a:r>
              <a:rPr lang="it-IT" sz="5600" dirty="0"/>
              <a:t>7. Perizia effetto espulsivo Milano </a:t>
            </a:r>
          </a:p>
          <a:p>
            <a:r>
              <a:rPr lang="it-IT" sz="5600" dirty="0"/>
              <a:t>8. Perizia effetto espulsivo Vicenza</a:t>
            </a:r>
          </a:p>
          <a:p>
            <a:r>
              <a:rPr lang="it-IT" sz="5600" dirty="0"/>
              <a:t>9. Perizia effetto espulsivo Vigevano</a:t>
            </a:r>
          </a:p>
          <a:p>
            <a:r>
              <a:rPr lang="it-IT" sz="5600" dirty="0"/>
              <a:t>10. Perizia effetto espulsivo Sulmona</a:t>
            </a:r>
          </a:p>
          <a:p>
            <a:r>
              <a:rPr lang="it-IT" sz="5600" dirty="0"/>
              <a:t>11. Perizia effetto espulsivo Lodi</a:t>
            </a:r>
          </a:p>
          <a:p>
            <a:r>
              <a:rPr lang="it-IT" sz="5600" dirty="0"/>
              <a:t>12. Perizia effetto espulsivo Pioltello</a:t>
            </a:r>
          </a:p>
          <a:p>
            <a:r>
              <a:rPr lang="it-IT" sz="5600" dirty="0"/>
              <a:t>13. Perizia effetto espulsivo San Michele</a:t>
            </a:r>
          </a:p>
          <a:p>
            <a:r>
              <a:rPr lang="it-IT" sz="5600" dirty="0"/>
              <a:t>14. Perizia effetto espulsivo Riva del Garda</a:t>
            </a:r>
          </a:p>
          <a:p>
            <a:r>
              <a:rPr lang="it-IT" sz="5600" dirty="0"/>
              <a:t>15. Perizia effetto espulsivo Mori</a:t>
            </a:r>
          </a:p>
          <a:p>
            <a:r>
              <a:rPr lang="it-IT" sz="5600" dirty="0"/>
              <a:t>16. Perizia effetto espulsivo Mezzolombardo</a:t>
            </a:r>
          </a:p>
          <a:p>
            <a:r>
              <a:rPr lang="it-IT" sz="5600" dirty="0"/>
              <a:t>17. Perizia effetto espulsivo Mezzocorona</a:t>
            </a:r>
          </a:p>
          <a:p>
            <a:r>
              <a:rPr lang="it-IT" sz="5600" dirty="0"/>
              <a:t>18. Perizia effetto espulsivo Condino</a:t>
            </a:r>
          </a:p>
          <a:p>
            <a:r>
              <a:rPr lang="it-IT" sz="5600" dirty="0"/>
              <a:t>19. Perizia effetto espulsivo Campitello di Fassa</a:t>
            </a:r>
          </a:p>
          <a:p>
            <a:r>
              <a:rPr lang="it-IT" sz="5600" dirty="0"/>
              <a:t>20. Perizia effetto espulsivo Recco</a:t>
            </a:r>
          </a:p>
          <a:p>
            <a:r>
              <a:rPr lang="it-IT" sz="5600" dirty="0"/>
              <a:t>21. Perizia effetto espulsivo Borgo Valsugana</a:t>
            </a:r>
          </a:p>
        </p:txBody>
      </p:sp>
      <p:sp>
        <p:nvSpPr>
          <p:cNvPr id="16" name="object 8"/>
          <p:cNvSpPr txBox="1"/>
          <p:nvPr/>
        </p:nvSpPr>
        <p:spPr>
          <a:xfrm>
            <a:off x="462747" y="256721"/>
            <a:ext cx="3563661"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SI TRATTA DEI SEGUENTI CASI</a:t>
            </a:r>
            <a:endParaRPr sz="2000" dirty="0">
              <a:solidFill>
                <a:schemeClr val="bg1"/>
              </a:solidFill>
            </a:endParaRP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8657" y="0"/>
            <a:ext cx="4443348" cy="6355069"/>
          </a:xfrm>
          <a:prstGeom prst="rect">
            <a:avLst/>
          </a:prstGeom>
        </p:spPr>
      </p:pic>
      <p:pic>
        <p:nvPicPr>
          <p:cNvPr id="13" name="Immagine 12"/>
          <p:cNvPicPr>
            <a:picLocks noChangeAspect="1"/>
          </p:cNvPicPr>
          <p:nvPr/>
        </p:nvPicPr>
        <p:blipFill>
          <a:blip r:embed="rId3"/>
          <a:stretch>
            <a:fillRect/>
          </a:stretch>
        </p:blipFill>
        <p:spPr>
          <a:xfrm>
            <a:off x="6858000" y="6121865"/>
            <a:ext cx="2274005" cy="487722"/>
          </a:xfrm>
          <a:prstGeom prst="rect">
            <a:avLst/>
          </a:prstGeom>
        </p:spPr>
      </p:pic>
      <p:sp>
        <p:nvSpPr>
          <p:cNvPr id="10"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43</a:t>
            </a:fld>
            <a:endParaRPr lang="it-IT" dirty="0">
              <a:solidFill>
                <a:schemeClr val="bg1"/>
              </a:solidFill>
            </a:endParaRPr>
          </a:p>
        </p:txBody>
      </p:sp>
    </p:spTree>
    <p:extLst>
      <p:ext uri="{BB962C8B-B14F-4D97-AF65-F5344CB8AC3E}">
        <p14:creationId xmlns:p14="http://schemas.microsoft.com/office/powerpoint/2010/main" val="79987459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pic>
        <p:nvPicPr>
          <p:cNvPr id="14" name="Immagine 13"/>
          <p:cNvPicPr>
            <a:picLocks noChangeAspect="1"/>
          </p:cNvPicPr>
          <p:nvPr/>
        </p:nvPicPr>
        <p:blipFill>
          <a:blip r:embed="rId2"/>
          <a:stretch>
            <a:fillRect/>
          </a:stretch>
        </p:blipFill>
        <p:spPr>
          <a:xfrm>
            <a:off x="6705600" y="6196563"/>
            <a:ext cx="2274005" cy="487722"/>
          </a:xfrm>
          <a:prstGeom prst="rect">
            <a:avLst/>
          </a:prstGeom>
        </p:spPr>
      </p:pic>
      <p:sp>
        <p:nvSpPr>
          <p:cNvPr id="16" name="object 8"/>
          <p:cNvSpPr txBox="1"/>
          <p:nvPr/>
        </p:nvSpPr>
        <p:spPr>
          <a:xfrm>
            <a:off x="462747" y="256721"/>
            <a:ext cx="3563661"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COMUNE DI NAPOLI</a:t>
            </a:r>
            <a:endParaRPr sz="2000" dirty="0">
              <a:solidFill>
                <a:schemeClr val="bg1"/>
              </a:solidFill>
            </a:endParaRPr>
          </a:p>
        </p:txBody>
      </p:sp>
      <p:pic>
        <p:nvPicPr>
          <p:cNvPr id="10" name="Immagine 9"/>
          <p:cNvPicPr/>
          <p:nvPr/>
        </p:nvPicPr>
        <p:blipFill>
          <a:blip r:embed="rId3"/>
          <a:stretch>
            <a:fillRect/>
          </a:stretch>
        </p:blipFill>
        <p:spPr>
          <a:xfrm>
            <a:off x="485775" y="1177486"/>
            <a:ext cx="6219825" cy="4322445"/>
          </a:xfrm>
          <a:prstGeom prst="rect">
            <a:avLst/>
          </a:prstGeom>
        </p:spPr>
      </p:pic>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44</a:t>
            </a:fld>
            <a:endParaRPr lang="it-IT" dirty="0">
              <a:solidFill>
                <a:schemeClr val="bg1"/>
              </a:solidFill>
            </a:endParaRPr>
          </a:p>
        </p:txBody>
      </p:sp>
    </p:spTree>
    <p:extLst>
      <p:ext uri="{BB962C8B-B14F-4D97-AF65-F5344CB8AC3E}">
        <p14:creationId xmlns:p14="http://schemas.microsoft.com/office/powerpoint/2010/main" val="20174771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2" name="Segnaposto contenuto 2"/>
          <p:cNvSpPr txBox="1">
            <a:spLocks/>
          </p:cNvSpPr>
          <p:nvPr/>
        </p:nvSpPr>
        <p:spPr>
          <a:xfrm>
            <a:off x="152400" y="1287443"/>
            <a:ext cx="11136086" cy="401682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it-IT" sz="5600" dirty="0"/>
          </a:p>
        </p:txBody>
      </p:sp>
      <p:pic>
        <p:nvPicPr>
          <p:cNvPr id="14" name="Immagine 13"/>
          <p:cNvPicPr>
            <a:picLocks noChangeAspect="1"/>
          </p:cNvPicPr>
          <p:nvPr/>
        </p:nvPicPr>
        <p:blipFill>
          <a:blip r:embed="rId2"/>
          <a:stretch>
            <a:fillRect/>
          </a:stretch>
        </p:blipFill>
        <p:spPr>
          <a:xfrm>
            <a:off x="6705600" y="6196563"/>
            <a:ext cx="2274005" cy="487722"/>
          </a:xfrm>
          <a:prstGeom prst="rect">
            <a:avLst/>
          </a:prstGeom>
        </p:spPr>
      </p:pic>
      <p:sp>
        <p:nvSpPr>
          <p:cNvPr id="16" name="object 8"/>
          <p:cNvSpPr txBox="1"/>
          <p:nvPr/>
        </p:nvSpPr>
        <p:spPr>
          <a:xfrm>
            <a:off x="462747" y="256721"/>
            <a:ext cx="3563661"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COMUNE DI BARI</a:t>
            </a:r>
            <a:endParaRPr sz="2000" dirty="0">
              <a:solidFill>
                <a:schemeClr val="bg1"/>
              </a:solidFill>
            </a:endParaRPr>
          </a:p>
        </p:txBody>
      </p:sp>
      <p:pic>
        <p:nvPicPr>
          <p:cNvPr id="11" name="Immagine 10"/>
          <p:cNvPicPr/>
          <p:nvPr/>
        </p:nvPicPr>
        <p:blipFill>
          <a:blip r:embed="rId3"/>
          <a:stretch>
            <a:fillRect/>
          </a:stretch>
        </p:blipFill>
        <p:spPr>
          <a:xfrm>
            <a:off x="381000" y="1255132"/>
            <a:ext cx="6120130" cy="4143375"/>
          </a:xfrm>
          <a:prstGeom prst="rect">
            <a:avLst/>
          </a:prstGeom>
        </p:spPr>
      </p:pic>
      <p:sp>
        <p:nvSpPr>
          <p:cNvPr id="13"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45</a:t>
            </a:fld>
            <a:endParaRPr lang="it-IT" dirty="0">
              <a:solidFill>
                <a:schemeClr val="bg1"/>
              </a:solidFill>
            </a:endParaRPr>
          </a:p>
        </p:txBody>
      </p:sp>
    </p:spTree>
    <p:extLst>
      <p:ext uri="{BB962C8B-B14F-4D97-AF65-F5344CB8AC3E}">
        <p14:creationId xmlns:p14="http://schemas.microsoft.com/office/powerpoint/2010/main" val="117344997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pic>
        <p:nvPicPr>
          <p:cNvPr id="14" name="Immagine 13"/>
          <p:cNvPicPr>
            <a:picLocks noChangeAspect="1"/>
          </p:cNvPicPr>
          <p:nvPr/>
        </p:nvPicPr>
        <p:blipFill>
          <a:blip r:embed="rId2"/>
          <a:stretch>
            <a:fillRect/>
          </a:stretch>
        </p:blipFill>
        <p:spPr>
          <a:xfrm>
            <a:off x="6705600" y="6196563"/>
            <a:ext cx="2274005" cy="487722"/>
          </a:xfrm>
          <a:prstGeom prst="rect">
            <a:avLst/>
          </a:prstGeom>
        </p:spPr>
      </p:pic>
      <p:sp>
        <p:nvSpPr>
          <p:cNvPr id="16" name="object 8"/>
          <p:cNvSpPr txBox="1"/>
          <p:nvPr/>
        </p:nvSpPr>
        <p:spPr>
          <a:xfrm>
            <a:off x="462747" y="256721"/>
            <a:ext cx="3563661"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COMUNE DI GENOVA</a:t>
            </a:r>
            <a:endParaRPr sz="2000" dirty="0">
              <a:solidFill>
                <a:schemeClr val="bg1"/>
              </a:solidFill>
            </a:endParaRPr>
          </a:p>
        </p:txBody>
      </p:sp>
      <p:pic>
        <p:nvPicPr>
          <p:cNvPr id="8" name="Immagine 7"/>
          <p:cNvPicPr/>
          <p:nvPr/>
        </p:nvPicPr>
        <p:blipFill>
          <a:blip r:embed="rId3"/>
          <a:stretch>
            <a:fillRect/>
          </a:stretch>
        </p:blipFill>
        <p:spPr>
          <a:xfrm>
            <a:off x="462747" y="1295400"/>
            <a:ext cx="6120130" cy="4124325"/>
          </a:xfrm>
          <a:prstGeom prst="rect">
            <a:avLst/>
          </a:prstGeom>
        </p:spPr>
      </p:pic>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46</a:t>
            </a:fld>
            <a:endParaRPr lang="it-IT" dirty="0">
              <a:solidFill>
                <a:schemeClr val="bg1"/>
              </a:solidFill>
            </a:endParaRPr>
          </a:p>
        </p:txBody>
      </p:sp>
    </p:spTree>
    <p:extLst>
      <p:ext uri="{BB962C8B-B14F-4D97-AF65-F5344CB8AC3E}">
        <p14:creationId xmlns:p14="http://schemas.microsoft.com/office/powerpoint/2010/main" val="35008913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pic>
        <p:nvPicPr>
          <p:cNvPr id="14" name="Immagine 13"/>
          <p:cNvPicPr>
            <a:picLocks noChangeAspect="1"/>
          </p:cNvPicPr>
          <p:nvPr/>
        </p:nvPicPr>
        <p:blipFill>
          <a:blip r:embed="rId2"/>
          <a:stretch>
            <a:fillRect/>
          </a:stretch>
        </p:blipFill>
        <p:spPr>
          <a:xfrm>
            <a:off x="6705600" y="6196563"/>
            <a:ext cx="2274005" cy="487722"/>
          </a:xfrm>
          <a:prstGeom prst="rect">
            <a:avLst/>
          </a:prstGeom>
        </p:spPr>
      </p:pic>
      <p:sp>
        <p:nvSpPr>
          <p:cNvPr id="16" name="object 8"/>
          <p:cNvSpPr txBox="1"/>
          <p:nvPr/>
        </p:nvSpPr>
        <p:spPr>
          <a:xfrm>
            <a:off x="462747" y="256721"/>
            <a:ext cx="3563661"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COMUNE DI FIRENZE</a:t>
            </a:r>
            <a:endParaRPr sz="2000" dirty="0">
              <a:solidFill>
                <a:schemeClr val="bg1"/>
              </a:solidFill>
            </a:endParaRPr>
          </a:p>
        </p:txBody>
      </p:sp>
      <p:pic>
        <p:nvPicPr>
          <p:cNvPr id="9" name="Immagine 8"/>
          <p:cNvPicPr/>
          <p:nvPr/>
        </p:nvPicPr>
        <p:blipFill>
          <a:blip r:embed="rId3"/>
          <a:stretch>
            <a:fillRect/>
          </a:stretch>
        </p:blipFill>
        <p:spPr>
          <a:xfrm>
            <a:off x="462747" y="1406551"/>
            <a:ext cx="6120130" cy="4193540"/>
          </a:xfrm>
          <a:prstGeom prst="rect">
            <a:avLst/>
          </a:prstGeom>
        </p:spPr>
      </p:pic>
      <p:sp>
        <p:nvSpPr>
          <p:cNvPr id="11"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47</a:t>
            </a:fld>
            <a:endParaRPr lang="it-IT" dirty="0">
              <a:solidFill>
                <a:schemeClr val="bg1"/>
              </a:solidFill>
            </a:endParaRPr>
          </a:p>
        </p:txBody>
      </p:sp>
    </p:spTree>
    <p:extLst>
      <p:ext uri="{BB962C8B-B14F-4D97-AF65-F5344CB8AC3E}">
        <p14:creationId xmlns:p14="http://schemas.microsoft.com/office/powerpoint/2010/main" val="226282447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pic>
        <p:nvPicPr>
          <p:cNvPr id="14" name="Immagine 13"/>
          <p:cNvPicPr>
            <a:picLocks noChangeAspect="1"/>
          </p:cNvPicPr>
          <p:nvPr/>
        </p:nvPicPr>
        <p:blipFill>
          <a:blip r:embed="rId2"/>
          <a:stretch>
            <a:fillRect/>
          </a:stretch>
        </p:blipFill>
        <p:spPr>
          <a:xfrm>
            <a:off x="6705600" y="6196563"/>
            <a:ext cx="2274005" cy="487722"/>
          </a:xfrm>
          <a:prstGeom prst="rect">
            <a:avLst/>
          </a:prstGeom>
        </p:spPr>
      </p:pic>
      <p:sp>
        <p:nvSpPr>
          <p:cNvPr id="16" name="object 8"/>
          <p:cNvSpPr txBox="1"/>
          <p:nvPr/>
        </p:nvSpPr>
        <p:spPr>
          <a:xfrm>
            <a:off x="462747" y="256721"/>
            <a:ext cx="3563661"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COMUNE DI TRENTO</a:t>
            </a:r>
            <a:endParaRPr sz="2000" dirty="0">
              <a:solidFill>
                <a:schemeClr val="bg1"/>
              </a:solidFill>
            </a:endParaRPr>
          </a:p>
        </p:txBody>
      </p:sp>
      <p:pic>
        <p:nvPicPr>
          <p:cNvPr id="8" name="Immagine 7"/>
          <p:cNvPicPr/>
          <p:nvPr/>
        </p:nvPicPr>
        <p:blipFill>
          <a:blip r:embed="rId3"/>
          <a:stretch>
            <a:fillRect/>
          </a:stretch>
        </p:blipFill>
        <p:spPr>
          <a:xfrm>
            <a:off x="2107562" y="810080"/>
            <a:ext cx="4255138" cy="2606947"/>
          </a:xfrm>
          <a:prstGeom prst="rect">
            <a:avLst/>
          </a:prstGeom>
        </p:spPr>
      </p:pic>
      <p:pic>
        <p:nvPicPr>
          <p:cNvPr id="10" name="Immagine 9"/>
          <p:cNvPicPr/>
          <p:nvPr/>
        </p:nvPicPr>
        <p:blipFill>
          <a:blip r:embed="rId4"/>
          <a:stretch>
            <a:fillRect/>
          </a:stretch>
        </p:blipFill>
        <p:spPr>
          <a:xfrm>
            <a:off x="2145663" y="3330051"/>
            <a:ext cx="4178936" cy="2953488"/>
          </a:xfrm>
          <a:prstGeom prst="rect">
            <a:avLst/>
          </a:prstGeom>
        </p:spPr>
      </p:pic>
      <p:sp>
        <p:nvSpPr>
          <p:cNvPr id="12"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48</a:t>
            </a:fld>
            <a:endParaRPr lang="it-IT" dirty="0">
              <a:solidFill>
                <a:schemeClr val="bg1"/>
              </a:solidFill>
            </a:endParaRPr>
          </a:p>
        </p:txBody>
      </p:sp>
    </p:spTree>
    <p:extLst>
      <p:ext uri="{BB962C8B-B14F-4D97-AF65-F5344CB8AC3E}">
        <p14:creationId xmlns:p14="http://schemas.microsoft.com/office/powerpoint/2010/main" val="25035586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pic>
        <p:nvPicPr>
          <p:cNvPr id="14" name="Immagine 13"/>
          <p:cNvPicPr>
            <a:picLocks noChangeAspect="1"/>
          </p:cNvPicPr>
          <p:nvPr/>
        </p:nvPicPr>
        <p:blipFill>
          <a:blip r:embed="rId2"/>
          <a:stretch>
            <a:fillRect/>
          </a:stretch>
        </p:blipFill>
        <p:spPr>
          <a:xfrm>
            <a:off x="6705600" y="6196563"/>
            <a:ext cx="2274005" cy="487722"/>
          </a:xfrm>
          <a:prstGeom prst="rect">
            <a:avLst/>
          </a:prstGeom>
        </p:spPr>
      </p:pic>
      <p:sp>
        <p:nvSpPr>
          <p:cNvPr id="16" name="object 8"/>
          <p:cNvSpPr txBox="1"/>
          <p:nvPr/>
        </p:nvSpPr>
        <p:spPr>
          <a:xfrm>
            <a:off x="457200" y="327295"/>
            <a:ext cx="3563661"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COMUNE DI BOLZANO </a:t>
            </a:r>
            <a:endParaRPr sz="2000" dirty="0">
              <a:solidFill>
                <a:schemeClr val="bg1"/>
              </a:solidFill>
            </a:endParaRPr>
          </a:p>
        </p:txBody>
      </p:sp>
      <p:pic>
        <p:nvPicPr>
          <p:cNvPr id="9" name="Immagine 8"/>
          <p:cNvPicPr/>
          <p:nvPr/>
        </p:nvPicPr>
        <p:blipFill>
          <a:blip r:embed="rId3"/>
          <a:stretch>
            <a:fillRect/>
          </a:stretch>
        </p:blipFill>
        <p:spPr>
          <a:xfrm>
            <a:off x="466436" y="1342799"/>
            <a:ext cx="6451092" cy="4122430"/>
          </a:xfrm>
          <a:prstGeom prst="rect">
            <a:avLst/>
          </a:prstGeom>
        </p:spPr>
      </p:pic>
      <p:sp>
        <p:nvSpPr>
          <p:cNvPr id="10"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49</a:t>
            </a:fld>
            <a:endParaRPr lang="it-IT" dirty="0">
              <a:solidFill>
                <a:schemeClr val="bg1"/>
              </a:solidFill>
            </a:endParaRPr>
          </a:p>
        </p:txBody>
      </p:sp>
    </p:spTree>
    <p:extLst>
      <p:ext uri="{BB962C8B-B14F-4D97-AF65-F5344CB8AC3E}">
        <p14:creationId xmlns:p14="http://schemas.microsoft.com/office/powerpoint/2010/main" val="174172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11" name="object 1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2" name="object 2"/>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6" name="Segnaposto contenuto 2"/>
          <p:cNvSpPr txBox="1">
            <a:spLocks/>
          </p:cNvSpPr>
          <p:nvPr/>
        </p:nvSpPr>
        <p:spPr>
          <a:xfrm>
            <a:off x="-1" y="505024"/>
            <a:ext cx="8979605" cy="5827775"/>
          </a:xfrm>
          <a:prstGeom prst="rect">
            <a:avLst/>
          </a:prstGeom>
        </p:spPr>
        <p:txBody>
          <a:bodyPr anchor="ctr">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it-IT" sz="6400" dirty="0"/>
          </a:p>
          <a:p>
            <a:pPr marL="0" indent="0" algn="just">
              <a:buNone/>
            </a:pPr>
            <a:r>
              <a:rPr lang="it-IT" sz="6400" dirty="0"/>
              <a:t>Il superenalotto</a:t>
            </a:r>
          </a:p>
          <a:p>
            <a:pPr marL="0" indent="0" algn="just">
              <a:buNone/>
            </a:pPr>
            <a:endParaRPr lang="it-IT" sz="6400" dirty="0"/>
          </a:p>
          <a:p>
            <a:pPr marL="0" indent="0" algn="just">
              <a:buNone/>
            </a:pPr>
            <a:r>
              <a:rPr lang="it-IT" sz="6400" dirty="0"/>
              <a:t>Lo Stato</a:t>
            </a:r>
          </a:p>
          <a:p>
            <a:pPr marL="0" indent="0" algn="just">
              <a:buNone/>
            </a:pPr>
            <a:r>
              <a:rPr lang="it-IT" sz="6400" dirty="0"/>
              <a:t>ADM</a:t>
            </a:r>
          </a:p>
          <a:p>
            <a:pPr marL="0" indent="0" algn="just">
              <a:buNone/>
            </a:pPr>
            <a:r>
              <a:rPr lang="it-IT" sz="6400" dirty="0"/>
              <a:t>Il Concessionario</a:t>
            </a:r>
          </a:p>
          <a:p>
            <a:pPr marL="0" indent="0" algn="just">
              <a:buNone/>
            </a:pPr>
            <a:r>
              <a:rPr lang="it-IT" sz="6400" dirty="0"/>
              <a:t>I punti dove comprare le puntate</a:t>
            </a:r>
          </a:p>
          <a:p>
            <a:pPr marL="0" indent="0" algn="just">
              <a:buNone/>
            </a:pPr>
            <a:endParaRPr lang="it-IT" sz="5200" dirty="0"/>
          </a:p>
          <a:p>
            <a:pPr marL="0" indent="0" algn="just">
              <a:buFont typeface="Arial" pitchFamily="34" charset="0"/>
              <a:buNone/>
            </a:pPr>
            <a:r>
              <a:rPr lang="it-IT" sz="5600" dirty="0"/>
              <a:t>  </a:t>
            </a:r>
          </a:p>
          <a:p>
            <a:endParaRPr lang="it-IT" dirty="0"/>
          </a:p>
        </p:txBody>
      </p:sp>
      <p:pic>
        <p:nvPicPr>
          <p:cNvPr id="17" name="Immagine 16"/>
          <p:cNvPicPr>
            <a:picLocks noChangeAspect="1"/>
          </p:cNvPicPr>
          <p:nvPr/>
        </p:nvPicPr>
        <p:blipFill>
          <a:blip r:embed="rId2"/>
          <a:stretch>
            <a:fillRect/>
          </a:stretch>
        </p:blipFill>
        <p:spPr>
          <a:xfrm>
            <a:off x="6705600" y="6196563"/>
            <a:ext cx="2274005" cy="487722"/>
          </a:xfrm>
          <a:prstGeom prst="rect">
            <a:avLst/>
          </a:prstGeom>
        </p:spPr>
      </p:pic>
      <p:sp>
        <p:nvSpPr>
          <p:cNvPr id="19" name="object 8"/>
          <p:cNvSpPr txBox="1"/>
          <p:nvPr/>
        </p:nvSpPr>
        <p:spPr>
          <a:xfrm>
            <a:off x="398739" y="272165"/>
            <a:ext cx="3563661" cy="388746"/>
          </a:xfrm>
          <a:prstGeom prst="rect">
            <a:avLst/>
          </a:prstGeom>
          <a:solidFill>
            <a:schemeClr val="tx2"/>
          </a:solidFill>
          <a:ln>
            <a:solidFill>
              <a:schemeClr val="tx2"/>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PREMESSA</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5</a:t>
            </a:fld>
            <a:endParaRPr lang="it-IT" dirty="0">
              <a:solidFill>
                <a:schemeClr val="bg1"/>
              </a:solidFill>
            </a:endParaRPr>
          </a:p>
        </p:txBody>
      </p:sp>
    </p:spTree>
    <p:extLst>
      <p:ext uri="{BB962C8B-B14F-4D97-AF65-F5344CB8AC3E}">
        <p14:creationId xmlns:p14="http://schemas.microsoft.com/office/powerpoint/2010/main" val="159341911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pic>
        <p:nvPicPr>
          <p:cNvPr id="14" name="Immagine 13"/>
          <p:cNvPicPr>
            <a:picLocks noChangeAspect="1"/>
          </p:cNvPicPr>
          <p:nvPr/>
        </p:nvPicPr>
        <p:blipFill>
          <a:blip r:embed="rId2"/>
          <a:stretch>
            <a:fillRect/>
          </a:stretch>
        </p:blipFill>
        <p:spPr>
          <a:xfrm>
            <a:off x="6705600" y="6196563"/>
            <a:ext cx="2274005" cy="487722"/>
          </a:xfrm>
          <a:prstGeom prst="rect">
            <a:avLst/>
          </a:prstGeom>
        </p:spPr>
      </p:pic>
      <p:sp>
        <p:nvSpPr>
          <p:cNvPr id="16" name="object 8"/>
          <p:cNvSpPr txBox="1"/>
          <p:nvPr/>
        </p:nvSpPr>
        <p:spPr>
          <a:xfrm>
            <a:off x="457200" y="228600"/>
            <a:ext cx="3563661"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COMUNE DI MILANO </a:t>
            </a:r>
            <a:endParaRPr sz="2000" dirty="0">
              <a:solidFill>
                <a:schemeClr val="bg1"/>
              </a:solidFill>
            </a:endParaRPr>
          </a:p>
        </p:txBody>
      </p:sp>
      <p:pic>
        <p:nvPicPr>
          <p:cNvPr id="8" name="Immagine 7"/>
          <p:cNvPicPr/>
          <p:nvPr/>
        </p:nvPicPr>
        <p:blipFill>
          <a:blip r:embed="rId3"/>
          <a:stretch>
            <a:fillRect/>
          </a:stretch>
        </p:blipFill>
        <p:spPr>
          <a:xfrm>
            <a:off x="436418" y="1066800"/>
            <a:ext cx="6120130" cy="4317365"/>
          </a:xfrm>
          <a:prstGeom prst="rect">
            <a:avLst/>
          </a:prstGeom>
        </p:spPr>
      </p:pic>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50</a:t>
            </a:fld>
            <a:endParaRPr lang="it-IT" dirty="0">
              <a:solidFill>
                <a:schemeClr val="bg1"/>
              </a:solidFill>
            </a:endParaRPr>
          </a:p>
        </p:txBody>
      </p:sp>
    </p:spTree>
    <p:extLst>
      <p:ext uri="{BB962C8B-B14F-4D97-AF65-F5344CB8AC3E}">
        <p14:creationId xmlns:p14="http://schemas.microsoft.com/office/powerpoint/2010/main" val="39578924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pic>
        <p:nvPicPr>
          <p:cNvPr id="14" name="Immagine 13"/>
          <p:cNvPicPr>
            <a:picLocks noChangeAspect="1"/>
          </p:cNvPicPr>
          <p:nvPr/>
        </p:nvPicPr>
        <p:blipFill>
          <a:blip r:embed="rId2"/>
          <a:stretch>
            <a:fillRect/>
          </a:stretch>
        </p:blipFill>
        <p:spPr>
          <a:xfrm>
            <a:off x="6705600" y="6196563"/>
            <a:ext cx="2274005" cy="487722"/>
          </a:xfrm>
          <a:prstGeom prst="rect">
            <a:avLst/>
          </a:prstGeom>
        </p:spPr>
      </p:pic>
      <p:sp>
        <p:nvSpPr>
          <p:cNvPr id="16" name="object 8"/>
          <p:cNvSpPr txBox="1"/>
          <p:nvPr/>
        </p:nvSpPr>
        <p:spPr>
          <a:xfrm>
            <a:off x="462747" y="256721"/>
            <a:ext cx="3563661"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COMUNE DI VICENZA </a:t>
            </a:r>
            <a:endParaRPr sz="2000" dirty="0">
              <a:solidFill>
                <a:schemeClr val="bg1"/>
              </a:solidFill>
            </a:endParaRPr>
          </a:p>
        </p:txBody>
      </p:sp>
      <p:pic>
        <p:nvPicPr>
          <p:cNvPr id="9" name="Immagine 8"/>
          <p:cNvPicPr/>
          <p:nvPr/>
        </p:nvPicPr>
        <p:blipFill>
          <a:blip r:embed="rId3"/>
          <a:stretch>
            <a:fillRect/>
          </a:stretch>
        </p:blipFill>
        <p:spPr>
          <a:xfrm>
            <a:off x="381000" y="1295400"/>
            <a:ext cx="6191250" cy="4210050"/>
          </a:xfrm>
          <a:prstGeom prst="rect">
            <a:avLst/>
          </a:prstGeom>
        </p:spPr>
      </p:pic>
      <p:sp>
        <p:nvSpPr>
          <p:cNvPr id="10"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51</a:t>
            </a:fld>
            <a:endParaRPr lang="it-IT" dirty="0">
              <a:solidFill>
                <a:schemeClr val="bg1"/>
              </a:solidFill>
            </a:endParaRPr>
          </a:p>
        </p:txBody>
      </p:sp>
    </p:spTree>
    <p:extLst>
      <p:ext uri="{BB962C8B-B14F-4D97-AF65-F5344CB8AC3E}">
        <p14:creationId xmlns:p14="http://schemas.microsoft.com/office/powerpoint/2010/main" val="34277776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pic>
        <p:nvPicPr>
          <p:cNvPr id="14" name="Immagine 13"/>
          <p:cNvPicPr>
            <a:picLocks noChangeAspect="1"/>
          </p:cNvPicPr>
          <p:nvPr/>
        </p:nvPicPr>
        <p:blipFill>
          <a:blip r:embed="rId2"/>
          <a:stretch>
            <a:fillRect/>
          </a:stretch>
        </p:blipFill>
        <p:spPr>
          <a:xfrm>
            <a:off x="6705600" y="6196563"/>
            <a:ext cx="2274005" cy="487722"/>
          </a:xfrm>
          <a:prstGeom prst="rect">
            <a:avLst/>
          </a:prstGeom>
        </p:spPr>
      </p:pic>
      <p:sp>
        <p:nvSpPr>
          <p:cNvPr id="16" name="object 8"/>
          <p:cNvSpPr txBox="1"/>
          <p:nvPr/>
        </p:nvSpPr>
        <p:spPr>
          <a:xfrm>
            <a:off x="457200" y="400932"/>
            <a:ext cx="3563661"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COMUNE DI VIGEVANO </a:t>
            </a:r>
            <a:endParaRPr sz="2000" dirty="0">
              <a:solidFill>
                <a:schemeClr val="bg1"/>
              </a:solidFill>
            </a:endParaRPr>
          </a:p>
        </p:txBody>
      </p:sp>
      <p:pic>
        <p:nvPicPr>
          <p:cNvPr id="8" name="Immagine 7"/>
          <p:cNvPicPr/>
          <p:nvPr/>
        </p:nvPicPr>
        <p:blipFill>
          <a:blip r:embed="rId3"/>
          <a:stretch>
            <a:fillRect/>
          </a:stretch>
        </p:blipFill>
        <p:spPr>
          <a:xfrm>
            <a:off x="607060" y="1394036"/>
            <a:ext cx="6098540" cy="3790950"/>
          </a:xfrm>
          <a:prstGeom prst="rect">
            <a:avLst/>
          </a:prstGeom>
        </p:spPr>
      </p:pic>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52</a:t>
            </a:fld>
            <a:endParaRPr lang="it-IT" dirty="0">
              <a:solidFill>
                <a:schemeClr val="bg1"/>
              </a:solidFill>
            </a:endParaRPr>
          </a:p>
        </p:txBody>
      </p:sp>
    </p:spTree>
    <p:extLst>
      <p:ext uri="{BB962C8B-B14F-4D97-AF65-F5344CB8AC3E}">
        <p14:creationId xmlns:p14="http://schemas.microsoft.com/office/powerpoint/2010/main" val="111656924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pic>
        <p:nvPicPr>
          <p:cNvPr id="14" name="Immagine 13"/>
          <p:cNvPicPr>
            <a:picLocks noChangeAspect="1"/>
          </p:cNvPicPr>
          <p:nvPr/>
        </p:nvPicPr>
        <p:blipFill>
          <a:blip r:embed="rId2"/>
          <a:stretch>
            <a:fillRect/>
          </a:stretch>
        </p:blipFill>
        <p:spPr>
          <a:xfrm>
            <a:off x="6705600" y="6196563"/>
            <a:ext cx="2274005" cy="487722"/>
          </a:xfrm>
          <a:prstGeom prst="rect">
            <a:avLst/>
          </a:prstGeom>
        </p:spPr>
      </p:pic>
      <p:sp>
        <p:nvSpPr>
          <p:cNvPr id="16" name="object 8"/>
          <p:cNvSpPr txBox="1"/>
          <p:nvPr/>
        </p:nvSpPr>
        <p:spPr>
          <a:xfrm>
            <a:off x="462747" y="256721"/>
            <a:ext cx="3563661"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COMUNE DI LODI </a:t>
            </a:r>
            <a:endParaRPr sz="2000" dirty="0">
              <a:solidFill>
                <a:schemeClr val="bg1"/>
              </a:solidFill>
            </a:endParaRPr>
          </a:p>
        </p:txBody>
      </p:sp>
      <p:pic>
        <p:nvPicPr>
          <p:cNvPr id="9" name="Immagine 8"/>
          <p:cNvPicPr/>
          <p:nvPr/>
        </p:nvPicPr>
        <p:blipFill>
          <a:blip r:embed="rId3"/>
          <a:stretch>
            <a:fillRect/>
          </a:stretch>
        </p:blipFill>
        <p:spPr>
          <a:xfrm>
            <a:off x="462747" y="1219200"/>
            <a:ext cx="6120130" cy="4160520"/>
          </a:xfrm>
          <a:prstGeom prst="rect">
            <a:avLst/>
          </a:prstGeom>
        </p:spPr>
      </p:pic>
      <p:sp>
        <p:nvSpPr>
          <p:cNvPr id="11"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53</a:t>
            </a:fld>
            <a:endParaRPr lang="it-IT" dirty="0">
              <a:solidFill>
                <a:schemeClr val="bg1"/>
              </a:solidFill>
            </a:endParaRPr>
          </a:p>
        </p:txBody>
      </p:sp>
    </p:spTree>
    <p:extLst>
      <p:ext uri="{BB962C8B-B14F-4D97-AF65-F5344CB8AC3E}">
        <p14:creationId xmlns:p14="http://schemas.microsoft.com/office/powerpoint/2010/main" val="56091847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pic>
        <p:nvPicPr>
          <p:cNvPr id="14" name="Immagine 13"/>
          <p:cNvPicPr>
            <a:picLocks noChangeAspect="1"/>
          </p:cNvPicPr>
          <p:nvPr/>
        </p:nvPicPr>
        <p:blipFill>
          <a:blip r:embed="rId2"/>
          <a:stretch>
            <a:fillRect/>
          </a:stretch>
        </p:blipFill>
        <p:spPr>
          <a:xfrm>
            <a:off x="6705600" y="6196563"/>
            <a:ext cx="2274005" cy="487722"/>
          </a:xfrm>
          <a:prstGeom prst="rect">
            <a:avLst/>
          </a:prstGeom>
        </p:spPr>
      </p:pic>
      <p:sp>
        <p:nvSpPr>
          <p:cNvPr id="16" name="object 8"/>
          <p:cNvSpPr txBox="1"/>
          <p:nvPr/>
        </p:nvSpPr>
        <p:spPr>
          <a:xfrm>
            <a:off x="462747" y="256721"/>
            <a:ext cx="3563661"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COMUNE DI SULMONA </a:t>
            </a:r>
            <a:endParaRPr sz="2000" dirty="0">
              <a:solidFill>
                <a:schemeClr val="bg1"/>
              </a:solidFill>
            </a:endParaRPr>
          </a:p>
        </p:txBody>
      </p:sp>
      <p:pic>
        <p:nvPicPr>
          <p:cNvPr id="8" name="Immagine 7"/>
          <p:cNvPicPr/>
          <p:nvPr/>
        </p:nvPicPr>
        <p:blipFill>
          <a:blip r:embed="rId3"/>
          <a:stretch>
            <a:fillRect/>
          </a:stretch>
        </p:blipFill>
        <p:spPr>
          <a:xfrm>
            <a:off x="462747" y="1143000"/>
            <a:ext cx="6120130" cy="4180840"/>
          </a:xfrm>
          <a:prstGeom prst="rect">
            <a:avLst/>
          </a:prstGeom>
        </p:spPr>
      </p:pic>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54</a:t>
            </a:fld>
            <a:endParaRPr lang="it-IT" dirty="0">
              <a:solidFill>
                <a:schemeClr val="bg1"/>
              </a:solidFill>
            </a:endParaRPr>
          </a:p>
        </p:txBody>
      </p:sp>
    </p:spTree>
    <p:extLst>
      <p:ext uri="{BB962C8B-B14F-4D97-AF65-F5344CB8AC3E}">
        <p14:creationId xmlns:p14="http://schemas.microsoft.com/office/powerpoint/2010/main" val="41820853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pic>
        <p:nvPicPr>
          <p:cNvPr id="14" name="Immagine 13"/>
          <p:cNvPicPr>
            <a:picLocks noChangeAspect="1"/>
          </p:cNvPicPr>
          <p:nvPr/>
        </p:nvPicPr>
        <p:blipFill>
          <a:blip r:embed="rId2"/>
          <a:stretch>
            <a:fillRect/>
          </a:stretch>
        </p:blipFill>
        <p:spPr>
          <a:xfrm>
            <a:off x="6705600" y="6196563"/>
            <a:ext cx="2274005" cy="487722"/>
          </a:xfrm>
          <a:prstGeom prst="rect">
            <a:avLst/>
          </a:prstGeom>
        </p:spPr>
      </p:pic>
      <p:sp>
        <p:nvSpPr>
          <p:cNvPr id="16" name="object 8"/>
          <p:cNvSpPr txBox="1"/>
          <p:nvPr/>
        </p:nvSpPr>
        <p:spPr>
          <a:xfrm>
            <a:off x="462747" y="256721"/>
            <a:ext cx="3563661"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COMUNE DI PIOLTELLO </a:t>
            </a:r>
            <a:endParaRPr sz="2000" dirty="0">
              <a:solidFill>
                <a:schemeClr val="bg1"/>
              </a:solidFill>
            </a:endParaRPr>
          </a:p>
        </p:txBody>
      </p:sp>
      <p:pic>
        <p:nvPicPr>
          <p:cNvPr id="9" name="Immagine 8"/>
          <p:cNvPicPr/>
          <p:nvPr/>
        </p:nvPicPr>
        <p:blipFill>
          <a:blip r:embed="rId3"/>
          <a:stretch>
            <a:fillRect/>
          </a:stretch>
        </p:blipFill>
        <p:spPr>
          <a:xfrm>
            <a:off x="462747" y="1219200"/>
            <a:ext cx="6120130" cy="4267835"/>
          </a:xfrm>
          <a:prstGeom prst="rect">
            <a:avLst/>
          </a:prstGeom>
        </p:spPr>
      </p:pic>
      <p:sp>
        <p:nvSpPr>
          <p:cNvPr id="11"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55</a:t>
            </a:fld>
            <a:endParaRPr lang="it-IT" dirty="0">
              <a:solidFill>
                <a:schemeClr val="bg1"/>
              </a:solidFill>
            </a:endParaRPr>
          </a:p>
        </p:txBody>
      </p:sp>
    </p:spTree>
    <p:extLst>
      <p:ext uri="{BB962C8B-B14F-4D97-AF65-F5344CB8AC3E}">
        <p14:creationId xmlns:p14="http://schemas.microsoft.com/office/powerpoint/2010/main" val="4527625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pic>
        <p:nvPicPr>
          <p:cNvPr id="14" name="Immagine 13"/>
          <p:cNvPicPr>
            <a:picLocks noChangeAspect="1"/>
          </p:cNvPicPr>
          <p:nvPr/>
        </p:nvPicPr>
        <p:blipFill>
          <a:blip r:embed="rId2"/>
          <a:stretch>
            <a:fillRect/>
          </a:stretch>
        </p:blipFill>
        <p:spPr>
          <a:xfrm>
            <a:off x="6705600" y="6196563"/>
            <a:ext cx="2274005" cy="487722"/>
          </a:xfrm>
          <a:prstGeom prst="rect">
            <a:avLst/>
          </a:prstGeom>
        </p:spPr>
      </p:pic>
      <p:sp>
        <p:nvSpPr>
          <p:cNvPr id="16" name="object 8"/>
          <p:cNvSpPr txBox="1"/>
          <p:nvPr/>
        </p:nvSpPr>
        <p:spPr>
          <a:xfrm>
            <a:off x="462747" y="256721"/>
            <a:ext cx="3563661"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COMUNE DI SAN MICHELE </a:t>
            </a:r>
            <a:endParaRPr sz="2000" dirty="0">
              <a:solidFill>
                <a:schemeClr val="bg1"/>
              </a:solidFill>
            </a:endParaRPr>
          </a:p>
        </p:txBody>
      </p:sp>
      <p:pic>
        <p:nvPicPr>
          <p:cNvPr id="8" name="Immagine 7"/>
          <p:cNvPicPr/>
          <p:nvPr/>
        </p:nvPicPr>
        <p:blipFill>
          <a:blip r:embed="rId3"/>
          <a:stretch>
            <a:fillRect/>
          </a:stretch>
        </p:blipFill>
        <p:spPr>
          <a:xfrm>
            <a:off x="448892" y="1432497"/>
            <a:ext cx="6781800" cy="4013200"/>
          </a:xfrm>
          <a:prstGeom prst="rect">
            <a:avLst/>
          </a:prstGeom>
        </p:spPr>
      </p:pic>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56</a:t>
            </a:fld>
            <a:endParaRPr lang="it-IT" dirty="0">
              <a:solidFill>
                <a:schemeClr val="bg1"/>
              </a:solidFill>
            </a:endParaRPr>
          </a:p>
        </p:txBody>
      </p:sp>
    </p:spTree>
    <p:extLst>
      <p:ext uri="{BB962C8B-B14F-4D97-AF65-F5344CB8AC3E}">
        <p14:creationId xmlns:p14="http://schemas.microsoft.com/office/powerpoint/2010/main" val="18287462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pic>
        <p:nvPicPr>
          <p:cNvPr id="14" name="Immagine 13"/>
          <p:cNvPicPr>
            <a:picLocks noChangeAspect="1"/>
          </p:cNvPicPr>
          <p:nvPr/>
        </p:nvPicPr>
        <p:blipFill>
          <a:blip r:embed="rId2"/>
          <a:stretch>
            <a:fillRect/>
          </a:stretch>
        </p:blipFill>
        <p:spPr>
          <a:xfrm>
            <a:off x="6705600" y="6196563"/>
            <a:ext cx="2274005" cy="487722"/>
          </a:xfrm>
          <a:prstGeom prst="rect">
            <a:avLst/>
          </a:prstGeom>
        </p:spPr>
      </p:pic>
      <p:sp>
        <p:nvSpPr>
          <p:cNvPr id="16" name="object 8"/>
          <p:cNvSpPr txBox="1"/>
          <p:nvPr/>
        </p:nvSpPr>
        <p:spPr>
          <a:xfrm>
            <a:off x="462747" y="256721"/>
            <a:ext cx="3563661"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COMUNE DI RIVA DEL GARDA</a:t>
            </a:r>
            <a:endParaRPr sz="2000" dirty="0">
              <a:solidFill>
                <a:schemeClr val="bg1"/>
              </a:solidFill>
            </a:endParaRPr>
          </a:p>
        </p:txBody>
      </p:sp>
      <p:pic>
        <p:nvPicPr>
          <p:cNvPr id="9" name="Immagine 8"/>
          <p:cNvPicPr/>
          <p:nvPr/>
        </p:nvPicPr>
        <p:blipFill>
          <a:blip r:embed="rId3"/>
          <a:stretch>
            <a:fillRect/>
          </a:stretch>
        </p:blipFill>
        <p:spPr>
          <a:xfrm>
            <a:off x="458129" y="1295400"/>
            <a:ext cx="6120130" cy="4153535"/>
          </a:xfrm>
          <a:prstGeom prst="rect">
            <a:avLst/>
          </a:prstGeom>
        </p:spPr>
      </p:pic>
      <p:sp>
        <p:nvSpPr>
          <p:cNvPr id="11"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57</a:t>
            </a:fld>
            <a:endParaRPr lang="it-IT" dirty="0">
              <a:solidFill>
                <a:schemeClr val="bg1"/>
              </a:solidFill>
            </a:endParaRPr>
          </a:p>
        </p:txBody>
      </p:sp>
    </p:spTree>
    <p:extLst>
      <p:ext uri="{BB962C8B-B14F-4D97-AF65-F5344CB8AC3E}">
        <p14:creationId xmlns:p14="http://schemas.microsoft.com/office/powerpoint/2010/main" val="24578927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pic>
        <p:nvPicPr>
          <p:cNvPr id="14" name="Immagine 13"/>
          <p:cNvPicPr>
            <a:picLocks noChangeAspect="1"/>
          </p:cNvPicPr>
          <p:nvPr/>
        </p:nvPicPr>
        <p:blipFill>
          <a:blip r:embed="rId2"/>
          <a:stretch>
            <a:fillRect/>
          </a:stretch>
        </p:blipFill>
        <p:spPr>
          <a:xfrm>
            <a:off x="6705600" y="6196563"/>
            <a:ext cx="2274005" cy="487722"/>
          </a:xfrm>
          <a:prstGeom prst="rect">
            <a:avLst/>
          </a:prstGeom>
        </p:spPr>
      </p:pic>
      <p:sp>
        <p:nvSpPr>
          <p:cNvPr id="16" name="object 8"/>
          <p:cNvSpPr txBox="1"/>
          <p:nvPr/>
        </p:nvSpPr>
        <p:spPr>
          <a:xfrm>
            <a:off x="462747" y="256721"/>
            <a:ext cx="3563661"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COMUNE DI MORI </a:t>
            </a:r>
            <a:endParaRPr sz="2000" dirty="0">
              <a:solidFill>
                <a:schemeClr val="bg1"/>
              </a:solidFill>
            </a:endParaRPr>
          </a:p>
        </p:txBody>
      </p:sp>
      <p:pic>
        <p:nvPicPr>
          <p:cNvPr id="8" name="Immagine 7"/>
          <p:cNvPicPr/>
          <p:nvPr/>
        </p:nvPicPr>
        <p:blipFill>
          <a:blip r:embed="rId3"/>
          <a:stretch>
            <a:fillRect/>
          </a:stretch>
        </p:blipFill>
        <p:spPr>
          <a:xfrm>
            <a:off x="1295400" y="1157141"/>
            <a:ext cx="6120130" cy="4733925"/>
          </a:xfrm>
          <a:prstGeom prst="rect">
            <a:avLst/>
          </a:prstGeom>
        </p:spPr>
      </p:pic>
      <p:sp>
        <p:nvSpPr>
          <p:cNvPr id="10" name="CasellaDiTesto 9"/>
          <p:cNvSpPr txBox="1"/>
          <p:nvPr/>
        </p:nvSpPr>
        <p:spPr>
          <a:xfrm>
            <a:off x="6248400" y="354440"/>
            <a:ext cx="1981200" cy="369332"/>
          </a:xfrm>
          <a:prstGeom prst="rect">
            <a:avLst/>
          </a:prstGeom>
          <a:noFill/>
        </p:spPr>
        <p:txBody>
          <a:bodyPr wrap="square" rtlCol="0">
            <a:spAutoFit/>
          </a:bodyPr>
          <a:lstStyle/>
          <a:p>
            <a:r>
              <a:rPr lang="it-IT" dirty="0"/>
              <a:t>Comune di Mori</a:t>
            </a: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58</a:t>
            </a:fld>
            <a:endParaRPr lang="it-IT" dirty="0">
              <a:solidFill>
                <a:schemeClr val="bg1"/>
              </a:solidFill>
            </a:endParaRPr>
          </a:p>
        </p:txBody>
      </p:sp>
    </p:spTree>
    <p:extLst>
      <p:ext uri="{BB962C8B-B14F-4D97-AF65-F5344CB8AC3E}">
        <p14:creationId xmlns:p14="http://schemas.microsoft.com/office/powerpoint/2010/main" val="332794320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pic>
        <p:nvPicPr>
          <p:cNvPr id="14" name="Immagine 13"/>
          <p:cNvPicPr>
            <a:picLocks noChangeAspect="1"/>
          </p:cNvPicPr>
          <p:nvPr/>
        </p:nvPicPr>
        <p:blipFill>
          <a:blip r:embed="rId2"/>
          <a:stretch>
            <a:fillRect/>
          </a:stretch>
        </p:blipFill>
        <p:spPr>
          <a:xfrm>
            <a:off x="6705600" y="6196563"/>
            <a:ext cx="2274005" cy="487722"/>
          </a:xfrm>
          <a:prstGeom prst="rect">
            <a:avLst/>
          </a:prstGeom>
        </p:spPr>
      </p:pic>
      <p:sp>
        <p:nvSpPr>
          <p:cNvPr id="16" name="object 8"/>
          <p:cNvSpPr txBox="1"/>
          <p:nvPr/>
        </p:nvSpPr>
        <p:spPr>
          <a:xfrm>
            <a:off x="462747" y="256721"/>
            <a:ext cx="3563661"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COMUNE DI MEZZOLOMBARDO</a:t>
            </a:r>
            <a:endParaRPr sz="2000" dirty="0">
              <a:solidFill>
                <a:schemeClr val="bg1"/>
              </a:solidFill>
            </a:endParaRPr>
          </a:p>
        </p:txBody>
      </p:sp>
      <p:pic>
        <p:nvPicPr>
          <p:cNvPr id="9" name="Immagine 8"/>
          <p:cNvPicPr/>
          <p:nvPr/>
        </p:nvPicPr>
        <p:blipFill>
          <a:blip r:embed="rId3"/>
          <a:stretch>
            <a:fillRect/>
          </a:stretch>
        </p:blipFill>
        <p:spPr>
          <a:xfrm>
            <a:off x="458129" y="1219200"/>
            <a:ext cx="6120130" cy="4138295"/>
          </a:xfrm>
          <a:prstGeom prst="rect">
            <a:avLst/>
          </a:prstGeom>
        </p:spPr>
      </p:pic>
      <p:sp>
        <p:nvSpPr>
          <p:cNvPr id="11"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59</a:t>
            </a:fld>
            <a:endParaRPr lang="it-IT" dirty="0">
              <a:solidFill>
                <a:schemeClr val="bg1"/>
              </a:solidFill>
            </a:endParaRPr>
          </a:p>
        </p:txBody>
      </p:sp>
    </p:spTree>
    <p:extLst>
      <p:ext uri="{BB962C8B-B14F-4D97-AF65-F5344CB8AC3E}">
        <p14:creationId xmlns:p14="http://schemas.microsoft.com/office/powerpoint/2010/main" val="315504423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11" name="object 1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2" name="object 2"/>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6" name="Segnaposto contenuto 2"/>
          <p:cNvSpPr txBox="1">
            <a:spLocks/>
          </p:cNvSpPr>
          <p:nvPr/>
        </p:nvSpPr>
        <p:spPr>
          <a:xfrm>
            <a:off x="-1" y="505024"/>
            <a:ext cx="8979605" cy="5827775"/>
          </a:xfrm>
          <a:prstGeom prst="rect">
            <a:avLst/>
          </a:prstGeom>
        </p:spPr>
        <p:txBody>
          <a:bodyPr anchor="ctr">
            <a:normAutofit fontScale="550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it-IT" sz="6400" dirty="0"/>
          </a:p>
          <a:p>
            <a:pPr marL="0" indent="0" algn="just">
              <a:buNone/>
            </a:pPr>
            <a:r>
              <a:rPr lang="it-IT" sz="6400" dirty="0"/>
              <a:t>Le slot</a:t>
            </a:r>
          </a:p>
          <a:p>
            <a:pPr marL="0" indent="0" algn="just">
              <a:buNone/>
            </a:pPr>
            <a:endParaRPr lang="it-IT" sz="6400" dirty="0"/>
          </a:p>
          <a:p>
            <a:pPr marL="0" indent="0" algn="just">
              <a:buNone/>
            </a:pPr>
            <a:r>
              <a:rPr lang="it-IT" sz="6400" dirty="0"/>
              <a:t>Lo Stato</a:t>
            </a:r>
          </a:p>
          <a:p>
            <a:pPr marL="0" indent="0" algn="just">
              <a:buNone/>
            </a:pPr>
            <a:r>
              <a:rPr lang="it-IT" sz="6400" dirty="0"/>
              <a:t>ADM</a:t>
            </a:r>
          </a:p>
          <a:p>
            <a:pPr marL="0" indent="0" algn="just">
              <a:buNone/>
            </a:pPr>
            <a:r>
              <a:rPr lang="it-IT" sz="6400" dirty="0"/>
              <a:t>I Concessionari</a:t>
            </a:r>
          </a:p>
          <a:p>
            <a:pPr marL="0" indent="0" algn="just">
              <a:buNone/>
            </a:pPr>
            <a:r>
              <a:rPr lang="it-IT" sz="6400" dirty="0"/>
              <a:t>I gestori</a:t>
            </a:r>
          </a:p>
          <a:p>
            <a:pPr marL="0" indent="0" algn="just">
              <a:buNone/>
            </a:pPr>
            <a:r>
              <a:rPr lang="it-IT" sz="6400" dirty="0"/>
              <a:t>I bar</a:t>
            </a:r>
          </a:p>
          <a:p>
            <a:pPr marL="0" indent="0" algn="just">
              <a:buNone/>
            </a:pPr>
            <a:endParaRPr lang="it-IT" sz="5200" dirty="0"/>
          </a:p>
          <a:p>
            <a:pPr marL="0" indent="0" algn="just">
              <a:buFont typeface="Arial" pitchFamily="34" charset="0"/>
              <a:buNone/>
            </a:pPr>
            <a:r>
              <a:rPr lang="it-IT" sz="5600" dirty="0"/>
              <a:t>  </a:t>
            </a:r>
          </a:p>
          <a:p>
            <a:endParaRPr lang="it-IT" dirty="0"/>
          </a:p>
        </p:txBody>
      </p:sp>
      <p:pic>
        <p:nvPicPr>
          <p:cNvPr id="17" name="Immagine 16"/>
          <p:cNvPicPr>
            <a:picLocks noChangeAspect="1"/>
          </p:cNvPicPr>
          <p:nvPr/>
        </p:nvPicPr>
        <p:blipFill>
          <a:blip r:embed="rId2"/>
          <a:stretch>
            <a:fillRect/>
          </a:stretch>
        </p:blipFill>
        <p:spPr>
          <a:xfrm>
            <a:off x="6705600" y="6196563"/>
            <a:ext cx="2274005" cy="487722"/>
          </a:xfrm>
          <a:prstGeom prst="rect">
            <a:avLst/>
          </a:prstGeom>
        </p:spPr>
      </p:pic>
      <p:sp>
        <p:nvSpPr>
          <p:cNvPr id="19" name="object 8"/>
          <p:cNvSpPr txBox="1"/>
          <p:nvPr/>
        </p:nvSpPr>
        <p:spPr>
          <a:xfrm>
            <a:off x="398739" y="272165"/>
            <a:ext cx="3563661" cy="388746"/>
          </a:xfrm>
          <a:prstGeom prst="rect">
            <a:avLst/>
          </a:prstGeom>
          <a:solidFill>
            <a:schemeClr val="tx2"/>
          </a:solidFill>
          <a:ln>
            <a:solidFill>
              <a:schemeClr val="tx2"/>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PREMESSA</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6</a:t>
            </a:fld>
            <a:endParaRPr lang="it-IT" dirty="0">
              <a:solidFill>
                <a:schemeClr val="bg1"/>
              </a:solidFill>
            </a:endParaRPr>
          </a:p>
        </p:txBody>
      </p:sp>
    </p:spTree>
    <p:extLst>
      <p:ext uri="{BB962C8B-B14F-4D97-AF65-F5344CB8AC3E}">
        <p14:creationId xmlns:p14="http://schemas.microsoft.com/office/powerpoint/2010/main" val="2234629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pic>
        <p:nvPicPr>
          <p:cNvPr id="14" name="Immagine 13"/>
          <p:cNvPicPr>
            <a:picLocks noChangeAspect="1"/>
          </p:cNvPicPr>
          <p:nvPr/>
        </p:nvPicPr>
        <p:blipFill>
          <a:blip r:embed="rId2"/>
          <a:stretch>
            <a:fillRect/>
          </a:stretch>
        </p:blipFill>
        <p:spPr>
          <a:xfrm>
            <a:off x="6705600" y="6196563"/>
            <a:ext cx="2274005" cy="487722"/>
          </a:xfrm>
          <a:prstGeom prst="rect">
            <a:avLst/>
          </a:prstGeom>
        </p:spPr>
      </p:pic>
      <p:sp>
        <p:nvSpPr>
          <p:cNvPr id="16" name="object 8"/>
          <p:cNvSpPr txBox="1"/>
          <p:nvPr/>
        </p:nvSpPr>
        <p:spPr>
          <a:xfrm>
            <a:off x="462747" y="256721"/>
            <a:ext cx="3563661" cy="388746"/>
          </a:xfrm>
          <a:prstGeom prst="rect">
            <a:avLst/>
          </a:prstGeom>
          <a:solidFill>
            <a:schemeClr val="tx2"/>
          </a:solidFill>
          <a:ln>
            <a:solidFill>
              <a:schemeClr val="tx2"/>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COMUNE DI MEZZACORONA </a:t>
            </a:r>
            <a:endParaRPr sz="2000" dirty="0">
              <a:solidFill>
                <a:schemeClr val="bg1"/>
              </a:solidFill>
            </a:endParaRPr>
          </a:p>
        </p:txBody>
      </p:sp>
      <p:pic>
        <p:nvPicPr>
          <p:cNvPr id="8" name="Immagine 7"/>
          <p:cNvPicPr/>
          <p:nvPr/>
        </p:nvPicPr>
        <p:blipFill>
          <a:blip r:embed="rId3"/>
          <a:stretch>
            <a:fillRect/>
          </a:stretch>
        </p:blipFill>
        <p:spPr>
          <a:xfrm>
            <a:off x="481220" y="1670711"/>
            <a:ext cx="6120130" cy="3665220"/>
          </a:xfrm>
          <a:prstGeom prst="rect">
            <a:avLst/>
          </a:prstGeom>
        </p:spPr>
      </p:pic>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60</a:t>
            </a:fld>
            <a:endParaRPr lang="it-IT" dirty="0">
              <a:solidFill>
                <a:schemeClr val="bg1"/>
              </a:solidFill>
            </a:endParaRPr>
          </a:p>
        </p:txBody>
      </p:sp>
    </p:spTree>
    <p:extLst>
      <p:ext uri="{BB962C8B-B14F-4D97-AF65-F5344CB8AC3E}">
        <p14:creationId xmlns:p14="http://schemas.microsoft.com/office/powerpoint/2010/main" val="40414329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pic>
        <p:nvPicPr>
          <p:cNvPr id="14" name="Immagine 13"/>
          <p:cNvPicPr>
            <a:picLocks noChangeAspect="1"/>
          </p:cNvPicPr>
          <p:nvPr/>
        </p:nvPicPr>
        <p:blipFill>
          <a:blip r:embed="rId2"/>
          <a:stretch>
            <a:fillRect/>
          </a:stretch>
        </p:blipFill>
        <p:spPr>
          <a:xfrm>
            <a:off x="6705600" y="6196563"/>
            <a:ext cx="2274005" cy="487722"/>
          </a:xfrm>
          <a:prstGeom prst="rect">
            <a:avLst/>
          </a:prstGeom>
        </p:spPr>
      </p:pic>
      <p:sp>
        <p:nvSpPr>
          <p:cNvPr id="16" name="object 8"/>
          <p:cNvSpPr txBox="1"/>
          <p:nvPr/>
        </p:nvSpPr>
        <p:spPr>
          <a:xfrm>
            <a:off x="462747" y="256721"/>
            <a:ext cx="3563661"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COMUNE DI CONDINO </a:t>
            </a:r>
            <a:endParaRPr sz="2000" dirty="0">
              <a:solidFill>
                <a:schemeClr val="bg1"/>
              </a:solidFill>
            </a:endParaRPr>
          </a:p>
        </p:txBody>
      </p:sp>
      <p:pic>
        <p:nvPicPr>
          <p:cNvPr id="9" name="Immagine 8"/>
          <p:cNvPicPr/>
          <p:nvPr/>
        </p:nvPicPr>
        <p:blipFill>
          <a:blip r:embed="rId3"/>
          <a:stretch>
            <a:fillRect/>
          </a:stretch>
        </p:blipFill>
        <p:spPr>
          <a:xfrm>
            <a:off x="381000" y="1066800"/>
            <a:ext cx="6120130" cy="4646930"/>
          </a:xfrm>
          <a:prstGeom prst="rect">
            <a:avLst/>
          </a:prstGeom>
        </p:spPr>
      </p:pic>
      <p:sp>
        <p:nvSpPr>
          <p:cNvPr id="11"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61</a:t>
            </a:fld>
            <a:endParaRPr lang="it-IT" dirty="0">
              <a:solidFill>
                <a:schemeClr val="bg1"/>
              </a:solidFill>
            </a:endParaRPr>
          </a:p>
        </p:txBody>
      </p:sp>
    </p:spTree>
    <p:extLst>
      <p:ext uri="{BB962C8B-B14F-4D97-AF65-F5344CB8AC3E}">
        <p14:creationId xmlns:p14="http://schemas.microsoft.com/office/powerpoint/2010/main" val="312414243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pic>
        <p:nvPicPr>
          <p:cNvPr id="14" name="Immagine 13"/>
          <p:cNvPicPr>
            <a:picLocks noChangeAspect="1"/>
          </p:cNvPicPr>
          <p:nvPr/>
        </p:nvPicPr>
        <p:blipFill>
          <a:blip r:embed="rId2"/>
          <a:stretch>
            <a:fillRect/>
          </a:stretch>
        </p:blipFill>
        <p:spPr>
          <a:xfrm>
            <a:off x="6705600" y="6196563"/>
            <a:ext cx="2274005" cy="487722"/>
          </a:xfrm>
          <a:prstGeom prst="rect">
            <a:avLst/>
          </a:prstGeom>
        </p:spPr>
      </p:pic>
      <p:sp>
        <p:nvSpPr>
          <p:cNvPr id="16" name="object 8"/>
          <p:cNvSpPr txBox="1"/>
          <p:nvPr/>
        </p:nvSpPr>
        <p:spPr>
          <a:xfrm>
            <a:off x="462747" y="256721"/>
            <a:ext cx="3728253"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COMUNE DI CAMPITELLO DI FASSA</a:t>
            </a:r>
            <a:endParaRPr sz="2000" dirty="0">
              <a:solidFill>
                <a:schemeClr val="bg1"/>
              </a:solidFill>
            </a:endParaRPr>
          </a:p>
        </p:txBody>
      </p:sp>
      <p:pic>
        <p:nvPicPr>
          <p:cNvPr id="8" name="Immagine 7"/>
          <p:cNvPicPr/>
          <p:nvPr/>
        </p:nvPicPr>
        <p:blipFill>
          <a:blip r:embed="rId3"/>
          <a:stretch>
            <a:fillRect/>
          </a:stretch>
        </p:blipFill>
        <p:spPr>
          <a:xfrm>
            <a:off x="304800" y="1447800"/>
            <a:ext cx="6120130" cy="3846830"/>
          </a:xfrm>
          <a:prstGeom prst="rect">
            <a:avLst/>
          </a:prstGeom>
        </p:spPr>
      </p:pic>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62</a:t>
            </a:fld>
            <a:endParaRPr lang="it-IT" dirty="0">
              <a:solidFill>
                <a:schemeClr val="bg1"/>
              </a:solidFill>
            </a:endParaRPr>
          </a:p>
        </p:txBody>
      </p:sp>
    </p:spTree>
    <p:extLst>
      <p:ext uri="{BB962C8B-B14F-4D97-AF65-F5344CB8AC3E}">
        <p14:creationId xmlns:p14="http://schemas.microsoft.com/office/powerpoint/2010/main" val="40115331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pic>
        <p:nvPicPr>
          <p:cNvPr id="14" name="Immagine 13"/>
          <p:cNvPicPr>
            <a:picLocks noChangeAspect="1"/>
          </p:cNvPicPr>
          <p:nvPr/>
        </p:nvPicPr>
        <p:blipFill>
          <a:blip r:embed="rId2"/>
          <a:stretch>
            <a:fillRect/>
          </a:stretch>
        </p:blipFill>
        <p:spPr>
          <a:xfrm>
            <a:off x="6705600" y="6196563"/>
            <a:ext cx="2274005" cy="487722"/>
          </a:xfrm>
          <a:prstGeom prst="rect">
            <a:avLst/>
          </a:prstGeom>
        </p:spPr>
      </p:pic>
      <p:sp>
        <p:nvSpPr>
          <p:cNvPr id="16" name="object 8"/>
          <p:cNvSpPr txBox="1"/>
          <p:nvPr/>
        </p:nvSpPr>
        <p:spPr>
          <a:xfrm>
            <a:off x="462747" y="256721"/>
            <a:ext cx="3563661"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COMUNE DI RECCO </a:t>
            </a:r>
            <a:endParaRPr sz="2000" dirty="0">
              <a:solidFill>
                <a:schemeClr val="bg1"/>
              </a:solidFill>
            </a:endParaRPr>
          </a:p>
        </p:txBody>
      </p:sp>
      <p:pic>
        <p:nvPicPr>
          <p:cNvPr id="9" name="Immagine 8"/>
          <p:cNvPicPr/>
          <p:nvPr/>
        </p:nvPicPr>
        <p:blipFill>
          <a:blip r:embed="rId3"/>
          <a:stretch>
            <a:fillRect/>
          </a:stretch>
        </p:blipFill>
        <p:spPr>
          <a:xfrm>
            <a:off x="462747" y="1524000"/>
            <a:ext cx="6120130" cy="3649345"/>
          </a:xfrm>
          <a:prstGeom prst="rect">
            <a:avLst/>
          </a:prstGeom>
        </p:spPr>
      </p:pic>
      <p:sp>
        <p:nvSpPr>
          <p:cNvPr id="11"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63</a:t>
            </a:fld>
            <a:endParaRPr lang="it-IT" dirty="0">
              <a:solidFill>
                <a:schemeClr val="bg1"/>
              </a:solidFill>
            </a:endParaRPr>
          </a:p>
        </p:txBody>
      </p:sp>
    </p:spTree>
    <p:extLst>
      <p:ext uri="{BB962C8B-B14F-4D97-AF65-F5344CB8AC3E}">
        <p14:creationId xmlns:p14="http://schemas.microsoft.com/office/powerpoint/2010/main" val="23286464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pic>
        <p:nvPicPr>
          <p:cNvPr id="14" name="Immagine 13"/>
          <p:cNvPicPr>
            <a:picLocks noChangeAspect="1"/>
          </p:cNvPicPr>
          <p:nvPr/>
        </p:nvPicPr>
        <p:blipFill>
          <a:blip r:embed="rId2"/>
          <a:stretch>
            <a:fillRect/>
          </a:stretch>
        </p:blipFill>
        <p:spPr>
          <a:xfrm>
            <a:off x="6705600" y="6196563"/>
            <a:ext cx="2274005" cy="487722"/>
          </a:xfrm>
          <a:prstGeom prst="rect">
            <a:avLst/>
          </a:prstGeom>
        </p:spPr>
      </p:pic>
      <p:sp>
        <p:nvSpPr>
          <p:cNvPr id="16" name="object 8"/>
          <p:cNvSpPr txBox="1"/>
          <p:nvPr/>
        </p:nvSpPr>
        <p:spPr>
          <a:xfrm>
            <a:off x="462747" y="256721"/>
            <a:ext cx="3563661"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COMUNE DI BORGO VALSUGANA</a:t>
            </a:r>
            <a:endParaRPr sz="2000" dirty="0">
              <a:solidFill>
                <a:schemeClr val="bg1"/>
              </a:solidFill>
            </a:endParaRPr>
          </a:p>
        </p:txBody>
      </p:sp>
      <p:pic>
        <p:nvPicPr>
          <p:cNvPr id="8" name="Immagine 7"/>
          <p:cNvPicPr/>
          <p:nvPr/>
        </p:nvPicPr>
        <p:blipFill>
          <a:blip r:embed="rId3"/>
          <a:stretch>
            <a:fillRect/>
          </a:stretch>
        </p:blipFill>
        <p:spPr>
          <a:xfrm>
            <a:off x="462747" y="1295400"/>
            <a:ext cx="6085205" cy="3959225"/>
          </a:xfrm>
          <a:prstGeom prst="rect">
            <a:avLst/>
          </a:prstGeom>
        </p:spPr>
      </p:pic>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64</a:t>
            </a:fld>
            <a:endParaRPr lang="it-IT" dirty="0">
              <a:solidFill>
                <a:schemeClr val="bg1"/>
              </a:solidFill>
            </a:endParaRPr>
          </a:p>
        </p:txBody>
      </p:sp>
    </p:spTree>
    <p:extLst>
      <p:ext uri="{BB962C8B-B14F-4D97-AF65-F5344CB8AC3E}">
        <p14:creationId xmlns:p14="http://schemas.microsoft.com/office/powerpoint/2010/main" val="21504506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1" name="Segnaposto contenuto 2"/>
          <p:cNvSpPr txBox="1">
            <a:spLocks/>
          </p:cNvSpPr>
          <p:nvPr/>
        </p:nvSpPr>
        <p:spPr>
          <a:xfrm>
            <a:off x="538930" y="1295400"/>
            <a:ext cx="11136086" cy="401682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it-IT" dirty="0"/>
          </a:p>
        </p:txBody>
      </p:sp>
      <p:sp>
        <p:nvSpPr>
          <p:cNvPr id="3" name="Rettangolo 2"/>
          <p:cNvSpPr/>
          <p:nvPr/>
        </p:nvSpPr>
        <p:spPr>
          <a:xfrm>
            <a:off x="188049" y="939768"/>
            <a:ext cx="8791556" cy="5047536"/>
          </a:xfrm>
          <a:prstGeom prst="rect">
            <a:avLst/>
          </a:prstGeom>
        </p:spPr>
        <p:txBody>
          <a:bodyPr wrap="square" anchor="ctr">
            <a:spAutoFit/>
          </a:bodyPr>
          <a:lstStyle/>
          <a:p>
            <a:endParaRPr lang="it-IT" sz="2000" dirty="0"/>
          </a:p>
          <a:p>
            <a:pPr marL="342900" indent="-342900" algn="just">
              <a:buFont typeface="Arial" panose="020B0604020202020204" pitchFamily="34" charset="0"/>
              <a:buChar char="•"/>
            </a:pPr>
            <a:r>
              <a:rPr lang="it-IT" sz="2400" dirty="0"/>
              <a:t>A tal proposito, nel presente elaborato si propone nella Parte Seconda un documento contenente l’ultima delle tavole a colori di ciascuna perizia che evidenzia le zone vietate al gioco legale e dunque le aree di interdizione ed il fatto che esse siano equivalenti a sostanzialmente il 100% dei territori interessati.  </a:t>
            </a:r>
          </a:p>
          <a:p>
            <a:pPr algn="just"/>
            <a:endParaRPr lang="it-IT" sz="2400" dirty="0"/>
          </a:p>
          <a:p>
            <a:pPr marL="342900" indent="-342900" algn="just">
              <a:buFont typeface="Arial" panose="020B0604020202020204" pitchFamily="34" charset="0"/>
              <a:buChar char="•"/>
            </a:pPr>
            <a:r>
              <a:rPr lang="it-IT" sz="2400" dirty="0"/>
              <a:t>In proposito si ringraziano lo studio Menato e Meneghetti di Padova che negli anni ha contribuito con tempestività ed efficacia a portare a termine le importanti e difficili verifiche tecniche e che ha autorizzato la pubblicazione degli estratti richiamati, gli operatori e le associazioni di categoria istanti.</a:t>
            </a:r>
          </a:p>
          <a:p>
            <a:pPr algn="just"/>
            <a:endParaRPr lang="it-IT" sz="2400" dirty="0"/>
          </a:p>
          <a:p>
            <a:endParaRPr lang="it-IT" sz="1400" dirty="0"/>
          </a:p>
        </p:txBody>
      </p:sp>
      <p:pic>
        <p:nvPicPr>
          <p:cNvPr id="15" name="Immagine 14"/>
          <p:cNvPicPr>
            <a:picLocks noChangeAspect="1"/>
          </p:cNvPicPr>
          <p:nvPr/>
        </p:nvPicPr>
        <p:blipFill>
          <a:blip r:embed="rId2"/>
          <a:stretch>
            <a:fillRect/>
          </a:stretch>
        </p:blipFill>
        <p:spPr>
          <a:xfrm>
            <a:off x="6705600" y="6196563"/>
            <a:ext cx="2274005" cy="487722"/>
          </a:xfrm>
          <a:prstGeom prst="rect">
            <a:avLst/>
          </a:prstGeom>
        </p:spPr>
      </p:pic>
      <p:sp>
        <p:nvSpPr>
          <p:cNvPr id="9" name="object 8"/>
          <p:cNvSpPr txBox="1"/>
          <p:nvPr/>
        </p:nvSpPr>
        <p:spPr>
          <a:xfrm>
            <a:off x="538930" y="172122"/>
            <a:ext cx="3563661"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L’EFFETTO PANTERA</a:t>
            </a:r>
            <a:endParaRPr sz="2000" dirty="0">
              <a:solidFill>
                <a:schemeClr val="bg1"/>
              </a:solidFill>
            </a:endParaRPr>
          </a:p>
        </p:txBody>
      </p:sp>
      <p:sp>
        <p:nvSpPr>
          <p:cNvPr id="10"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65</a:t>
            </a:fld>
            <a:endParaRPr lang="it-IT" dirty="0">
              <a:solidFill>
                <a:schemeClr val="bg1"/>
              </a:solidFill>
            </a:endParaRPr>
          </a:p>
        </p:txBody>
      </p:sp>
    </p:spTree>
    <p:extLst>
      <p:ext uri="{BB962C8B-B14F-4D97-AF65-F5344CB8AC3E}">
        <p14:creationId xmlns:p14="http://schemas.microsoft.com/office/powerpoint/2010/main" val="11946898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1" name="Segnaposto contenuto 2"/>
          <p:cNvSpPr txBox="1">
            <a:spLocks/>
          </p:cNvSpPr>
          <p:nvPr/>
        </p:nvSpPr>
        <p:spPr>
          <a:xfrm>
            <a:off x="538930" y="1295400"/>
            <a:ext cx="11136086" cy="401682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it-IT" dirty="0"/>
          </a:p>
        </p:txBody>
      </p:sp>
      <p:sp>
        <p:nvSpPr>
          <p:cNvPr id="3" name="Rettangolo 2"/>
          <p:cNvSpPr/>
          <p:nvPr/>
        </p:nvSpPr>
        <p:spPr>
          <a:xfrm>
            <a:off x="188049" y="1432210"/>
            <a:ext cx="8791556" cy="4062651"/>
          </a:xfrm>
          <a:prstGeom prst="rect">
            <a:avLst/>
          </a:prstGeom>
        </p:spPr>
        <p:txBody>
          <a:bodyPr wrap="square" anchor="ctr">
            <a:spAutoFit/>
          </a:bodyPr>
          <a:lstStyle/>
          <a:p>
            <a:endParaRPr lang="it-IT" sz="2000" dirty="0"/>
          </a:p>
          <a:p>
            <a:pPr marL="342900" indent="-342900" algn="just">
              <a:buFont typeface="Arial" panose="020B0604020202020204" pitchFamily="34" charset="0"/>
              <a:buChar char="•"/>
            </a:pPr>
            <a:r>
              <a:rPr lang="it-IT" sz="2800" dirty="0"/>
              <a:t>Più volte è stata richiamata sul punto l’attenzione denunziando che la normativa territoriale anziché regolamentare un regime di interdizione identificando alcune zone proibite (con l’effetto cosiddetto del “leopardo”, dal manto notoriamente a macchie nere), di fatto abbia finito per impedire l’erogazione del gioco legale sull’intero territorio (con l’effetto cosiddetto della “pantera”, dal manto notoriamente interamente nero).</a:t>
            </a:r>
          </a:p>
          <a:p>
            <a:endParaRPr lang="it-IT" sz="1400" dirty="0"/>
          </a:p>
        </p:txBody>
      </p:sp>
      <p:pic>
        <p:nvPicPr>
          <p:cNvPr id="15" name="Immagine 14"/>
          <p:cNvPicPr>
            <a:picLocks noChangeAspect="1"/>
          </p:cNvPicPr>
          <p:nvPr/>
        </p:nvPicPr>
        <p:blipFill>
          <a:blip r:embed="rId2"/>
          <a:stretch>
            <a:fillRect/>
          </a:stretch>
        </p:blipFill>
        <p:spPr>
          <a:xfrm>
            <a:off x="6705600" y="6196563"/>
            <a:ext cx="2274005" cy="487722"/>
          </a:xfrm>
          <a:prstGeom prst="rect">
            <a:avLst/>
          </a:prstGeom>
        </p:spPr>
      </p:pic>
      <p:sp>
        <p:nvSpPr>
          <p:cNvPr id="9" name="object 8"/>
          <p:cNvSpPr txBox="1"/>
          <p:nvPr/>
        </p:nvSpPr>
        <p:spPr>
          <a:xfrm>
            <a:off x="538930" y="172122"/>
            <a:ext cx="3563661"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L’EFFETTO PANTERA</a:t>
            </a:r>
            <a:endParaRPr sz="2000" dirty="0">
              <a:solidFill>
                <a:schemeClr val="bg1"/>
              </a:solidFill>
            </a:endParaRPr>
          </a:p>
        </p:txBody>
      </p:sp>
      <p:sp>
        <p:nvSpPr>
          <p:cNvPr id="10"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66</a:t>
            </a:fld>
            <a:endParaRPr lang="it-IT" dirty="0">
              <a:solidFill>
                <a:schemeClr val="bg1"/>
              </a:solidFill>
            </a:endParaRPr>
          </a:p>
        </p:txBody>
      </p:sp>
    </p:spTree>
    <p:extLst>
      <p:ext uri="{BB962C8B-B14F-4D97-AF65-F5344CB8AC3E}">
        <p14:creationId xmlns:p14="http://schemas.microsoft.com/office/powerpoint/2010/main" val="134437746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1" name="Segnaposto contenuto 2"/>
          <p:cNvSpPr txBox="1">
            <a:spLocks/>
          </p:cNvSpPr>
          <p:nvPr/>
        </p:nvSpPr>
        <p:spPr>
          <a:xfrm>
            <a:off x="538930" y="1295400"/>
            <a:ext cx="11136086" cy="401682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it-IT" dirty="0"/>
          </a:p>
        </p:txBody>
      </p:sp>
      <p:sp>
        <p:nvSpPr>
          <p:cNvPr id="3" name="Rettangolo 2"/>
          <p:cNvSpPr/>
          <p:nvPr/>
        </p:nvSpPr>
        <p:spPr>
          <a:xfrm>
            <a:off x="77135" y="1157925"/>
            <a:ext cx="8685865" cy="4339650"/>
          </a:xfrm>
          <a:prstGeom prst="rect">
            <a:avLst/>
          </a:prstGeom>
        </p:spPr>
        <p:txBody>
          <a:bodyPr wrap="square" anchor="ctr">
            <a:spAutoFit/>
          </a:bodyPr>
          <a:lstStyle/>
          <a:p>
            <a:endParaRPr lang="it-IT" dirty="0"/>
          </a:p>
          <a:p>
            <a:pPr marL="285750" indent="-285750" algn="just">
              <a:buFont typeface="Arial" panose="020B0604020202020204" pitchFamily="34" charset="0"/>
              <a:buChar char="•"/>
            </a:pPr>
            <a:r>
              <a:rPr lang="it-IT" sz="2400" dirty="0"/>
              <a:t>Ed a ciò è stato anche aggiunto che, a differenza di quello che si vuol far credere, l’effetto espulsivo di fatto viene imposto non solo alle realtà nuove ma anche e soprattutto sulle quelle esistenti.     Ed in particolare, alle nuove iniziative verrà sempre risposto ed è stato fin ora sempre risposto che non è possibile aprire, perché sempre si troveranno o si sono trovate in zone vietate.   Alle realtà esistenti sarà riservato a breve (alcune lo stanno già subendo) un trattamento di espulsione perché scadranno le autorizzazioni quinquennali concesse all’entrata in vigore della normativa territoriale.   </a:t>
            </a:r>
          </a:p>
          <a:p>
            <a:pPr algn="just"/>
            <a:endParaRPr lang="it-IT" dirty="0"/>
          </a:p>
        </p:txBody>
      </p:sp>
      <p:pic>
        <p:nvPicPr>
          <p:cNvPr id="15" name="Immagine 14"/>
          <p:cNvPicPr>
            <a:picLocks noChangeAspect="1"/>
          </p:cNvPicPr>
          <p:nvPr/>
        </p:nvPicPr>
        <p:blipFill>
          <a:blip r:embed="rId2"/>
          <a:stretch>
            <a:fillRect/>
          </a:stretch>
        </p:blipFill>
        <p:spPr>
          <a:xfrm>
            <a:off x="6705600" y="6196563"/>
            <a:ext cx="2274005" cy="487722"/>
          </a:xfrm>
          <a:prstGeom prst="rect">
            <a:avLst/>
          </a:prstGeom>
        </p:spPr>
      </p:pic>
      <p:sp>
        <p:nvSpPr>
          <p:cNvPr id="9" name="object 8"/>
          <p:cNvSpPr txBox="1"/>
          <p:nvPr/>
        </p:nvSpPr>
        <p:spPr>
          <a:xfrm>
            <a:off x="457200" y="93691"/>
            <a:ext cx="3694223" cy="335154"/>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LE NUOVE REALTA’</a:t>
            </a:r>
            <a:endParaRPr sz="2000" dirty="0">
              <a:solidFill>
                <a:schemeClr val="bg1"/>
              </a:solidFill>
            </a:endParaRPr>
          </a:p>
        </p:txBody>
      </p:sp>
      <p:sp>
        <p:nvSpPr>
          <p:cNvPr id="10"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67</a:t>
            </a:fld>
            <a:endParaRPr lang="it-IT" dirty="0">
              <a:solidFill>
                <a:schemeClr val="bg1"/>
              </a:solidFill>
            </a:endParaRPr>
          </a:p>
        </p:txBody>
      </p:sp>
    </p:spTree>
    <p:extLst>
      <p:ext uri="{BB962C8B-B14F-4D97-AF65-F5344CB8AC3E}">
        <p14:creationId xmlns:p14="http://schemas.microsoft.com/office/powerpoint/2010/main" val="386987629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1" name="Segnaposto contenuto 2"/>
          <p:cNvSpPr txBox="1">
            <a:spLocks/>
          </p:cNvSpPr>
          <p:nvPr/>
        </p:nvSpPr>
        <p:spPr>
          <a:xfrm>
            <a:off x="538930" y="1295400"/>
            <a:ext cx="11136086" cy="401682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it-IT" dirty="0"/>
          </a:p>
        </p:txBody>
      </p:sp>
      <p:sp>
        <p:nvSpPr>
          <p:cNvPr id="3" name="Rettangolo 2"/>
          <p:cNvSpPr/>
          <p:nvPr/>
        </p:nvSpPr>
        <p:spPr>
          <a:xfrm>
            <a:off x="77135" y="1388757"/>
            <a:ext cx="8685865" cy="3877985"/>
          </a:xfrm>
          <a:prstGeom prst="rect">
            <a:avLst/>
          </a:prstGeom>
        </p:spPr>
        <p:txBody>
          <a:bodyPr wrap="square" anchor="ctr">
            <a:spAutoFit/>
          </a:bodyPr>
          <a:lstStyle/>
          <a:p>
            <a:endParaRPr lang="it-IT" dirty="0"/>
          </a:p>
          <a:p>
            <a:pPr algn="just"/>
            <a:endParaRPr lang="it-IT" dirty="0"/>
          </a:p>
          <a:p>
            <a:pPr marL="285750" indent="-285750" algn="just">
              <a:buFont typeface="Arial" panose="020B0604020202020204" pitchFamily="34" charset="0"/>
              <a:buChar char="•"/>
            </a:pPr>
            <a:r>
              <a:rPr lang="it-IT" sz="2400" dirty="0"/>
              <a:t>Alle realtà esistenti sul territorio di Bolzano questo sta già accadendo, posto che la normativa territoriale di riferimento prevedeva un’autorizzazione quinquennale a decorrere dal 2011, ormai scaduta. Ed ancora, alle realtà esistenti che esercitano l’attività di distribuzione del gioco delle scommesse, questo accadrà a breve, posto che a breve saranno in scadenza le concessioni del gioco delle scommesse che dovranno essere bandite nuovamente come previsto dalla legge di stabilità 2016.   </a:t>
            </a:r>
          </a:p>
          <a:p>
            <a:pPr algn="just"/>
            <a:endParaRPr lang="it-IT" dirty="0"/>
          </a:p>
        </p:txBody>
      </p:sp>
      <p:pic>
        <p:nvPicPr>
          <p:cNvPr id="15" name="Immagine 14"/>
          <p:cNvPicPr>
            <a:picLocks noChangeAspect="1"/>
          </p:cNvPicPr>
          <p:nvPr/>
        </p:nvPicPr>
        <p:blipFill>
          <a:blip r:embed="rId2"/>
          <a:stretch>
            <a:fillRect/>
          </a:stretch>
        </p:blipFill>
        <p:spPr>
          <a:xfrm>
            <a:off x="6705600" y="6196563"/>
            <a:ext cx="2274005" cy="487722"/>
          </a:xfrm>
          <a:prstGeom prst="rect">
            <a:avLst/>
          </a:prstGeom>
        </p:spPr>
      </p:pic>
      <p:sp>
        <p:nvSpPr>
          <p:cNvPr id="9" name="object 8"/>
          <p:cNvSpPr txBox="1"/>
          <p:nvPr/>
        </p:nvSpPr>
        <p:spPr>
          <a:xfrm>
            <a:off x="457200" y="93691"/>
            <a:ext cx="3694223" cy="335154"/>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LE NUOVE REALTA’</a:t>
            </a:r>
            <a:endParaRPr sz="2000" dirty="0">
              <a:solidFill>
                <a:schemeClr val="bg1"/>
              </a:solidFill>
            </a:endParaRPr>
          </a:p>
        </p:txBody>
      </p:sp>
      <p:sp>
        <p:nvSpPr>
          <p:cNvPr id="10"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68</a:t>
            </a:fld>
            <a:endParaRPr lang="it-IT" dirty="0">
              <a:solidFill>
                <a:schemeClr val="bg1"/>
              </a:solidFill>
            </a:endParaRPr>
          </a:p>
        </p:txBody>
      </p:sp>
    </p:spTree>
    <p:extLst>
      <p:ext uri="{BB962C8B-B14F-4D97-AF65-F5344CB8AC3E}">
        <p14:creationId xmlns:p14="http://schemas.microsoft.com/office/powerpoint/2010/main" val="187533424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1" name="Segnaposto contenuto 2"/>
          <p:cNvSpPr txBox="1">
            <a:spLocks/>
          </p:cNvSpPr>
          <p:nvPr/>
        </p:nvSpPr>
        <p:spPr>
          <a:xfrm>
            <a:off x="538930" y="1295400"/>
            <a:ext cx="11136086" cy="401682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it-IT" dirty="0"/>
          </a:p>
        </p:txBody>
      </p:sp>
      <p:sp>
        <p:nvSpPr>
          <p:cNvPr id="3" name="Rettangolo 2"/>
          <p:cNvSpPr/>
          <p:nvPr/>
        </p:nvSpPr>
        <p:spPr>
          <a:xfrm>
            <a:off x="77135" y="1619589"/>
            <a:ext cx="8685865" cy="3416320"/>
          </a:xfrm>
          <a:prstGeom prst="rect">
            <a:avLst/>
          </a:prstGeom>
        </p:spPr>
        <p:txBody>
          <a:bodyPr wrap="square" anchor="ctr">
            <a:spAutoFit/>
          </a:bodyPr>
          <a:lstStyle/>
          <a:p>
            <a:pPr algn="just"/>
            <a:endParaRPr lang="it-IT" sz="2400" dirty="0"/>
          </a:p>
          <a:p>
            <a:pPr marL="285750" indent="-285750" algn="just">
              <a:buFont typeface="Arial" panose="020B0604020202020204" pitchFamily="34" charset="0"/>
              <a:buChar char="•"/>
            </a:pPr>
            <a:r>
              <a:rPr lang="it-IT" sz="2400" dirty="0"/>
              <a:t>In altre parole, anche se gli operatori supereranno la selezione per l’attribuzione dei diritti per aprire punti scommesse (versando peraltro le somme previste dai bandi) si vedranno negare ogni autorizzazione perché non potranno che prendere atto di trovarsi in una zona vietata e non avranno la possibilità si spostarsi con i locali se su quel territorio è prevista una normativa territoriale come quelle in commento che proibisce le installazioni su sostanzialmente il 100% del territorio.</a:t>
            </a:r>
          </a:p>
        </p:txBody>
      </p:sp>
      <p:pic>
        <p:nvPicPr>
          <p:cNvPr id="15" name="Immagine 14"/>
          <p:cNvPicPr>
            <a:picLocks noChangeAspect="1"/>
          </p:cNvPicPr>
          <p:nvPr/>
        </p:nvPicPr>
        <p:blipFill>
          <a:blip r:embed="rId2"/>
          <a:stretch>
            <a:fillRect/>
          </a:stretch>
        </p:blipFill>
        <p:spPr>
          <a:xfrm>
            <a:off x="6705600" y="6196563"/>
            <a:ext cx="2274005" cy="487722"/>
          </a:xfrm>
          <a:prstGeom prst="rect">
            <a:avLst/>
          </a:prstGeom>
        </p:spPr>
      </p:pic>
      <p:sp>
        <p:nvSpPr>
          <p:cNvPr id="9" name="object 8"/>
          <p:cNvSpPr txBox="1"/>
          <p:nvPr/>
        </p:nvSpPr>
        <p:spPr>
          <a:xfrm>
            <a:off x="457200" y="93691"/>
            <a:ext cx="3694223" cy="335154"/>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LE NUOVE REALTA’</a:t>
            </a:r>
            <a:endParaRPr sz="2000" dirty="0">
              <a:solidFill>
                <a:schemeClr val="bg1"/>
              </a:solidFill>
            </a:endParaRPr>
          </a:p>
        </p:txBody>
      </p:sp>
      <p:sp>
        <p:nvSpPr>
          <p:cNvPr id="10"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69</a:t>
            </a:fld>
            <a:endParaRPr lang="it-IT" dirty="0">
              <a:solidFill>
                <a:schemeClr val="bg1"/>
              </a:solidFill>
            </a:endParaRPr>
          </a:p>
        </p:txBody>
      </p:sp>
    </p:spTree>
    <p:extLst>
      <p:ext uri="{BB962C8B-B14F-4D97-AF65-F5344CB8AC3E}">
        <p14:creationId xmlns:p14="http://schemas.microsoft.com/office/powerpoint/2010/main" val="377792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11" name="object 1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2" name="object 2"/>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6" name="Segnaposto contenuto 2"/>
          <p:cNvSpPr txBox="1">
            <a:spLocks/>
          </p:cNvSpPr>
          <p:nvPr/>
        </p:nvSpPr>
        <p:spPr>
          <a:xfrm>
            <a:off x="-1" y="505024"/>
            <a:ext cx="8979605" cy="5827775"/>
          </a:xfrm>
          <a:prstGeom prst="rect">
            <a:avLst/>
          </a:prstGeom>
        </p:spPr>
        <p:txBody>
          <a:bodyPr anchor="ctr">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it-IT" sz="6400" dirty="0"/>
          </a:p>
          <a:p>
            <a:pPr marL="0" indent="0" algn="just">
              <a:buNone/>
            </a:pPr>
            <a:r>
              <a:rPr lang="it-IT" sz="6400" dirty="0"/>
              <a:t>Le </a:t>
            </a:r>
            <a:r>
              <a:rPr lang="it-IT" sz="6400" dirty="0" err="1"/>
              <a:t>videolotterie</a:t>
            </a:r>
            <a:endParaRPr lang="it-IT" sz="6400" dirty="0"/>
          </a:p>
          <a:p>
            <a:pPr marL="0" indent="0" algn="just">
              <a:buNone/>
            </a:pPr>
            <a:endParaRPr lang="it-IT" sz="6400" dirty="0"/>
          </a:p>
          <a:p>
            <a:pPr marL="0" indent="0" algn="just">
              <a:buNone/>
            </a:pPr>
            <a:r>
              <a:rPr lang="it-IT" sz="6400" dirty="0"/>
              <a:t>Lo Stato</a:t>
            </a:r>
          </a:p>
          <a:p>
            <a:pPr marL="0" indent="0" algn="just">
              <a:buNone/>
            </a:pPr>
            <a:r>
              <a:rPr lang="it-IT" sz="6400" dirty="0"/>
              <a:t>ADM</a:t>
            </a:r>
          </a:p>
          <a:p>
            <a:pPr marL="0" indent="0" algn="just">
              <a:buNone/>
            </a:pPr>
            <a:r>
              <a:rPr lang="it-IT" sz="6400" dirty="0"/>
              <a:t>I Concessionari</a:t>
            </a:r>
          </a:p>
          <a:p>
            <a:pPr marL="0" indent="0" algn="just">
              <a:buNone/>
            </a:pPr>
            <a:r>
              <a:rPr lang="it-IT" sz="6400" dirty="0"/>
              <a:t>I gestori di sala</a:t>
            </a:r>
          </a:p>
          <a:p>
            <a:pPr marL="0" indent="0" algn="just">
              <a:buNone/>
            </a:pPr>
            <a:endParaRPr lang="it-IT" sz="5200" dirty="0"/>
          </a:p>
          <a:p>
            <a:pPr marL="0" indent="0" algn="just">
              <a:buFont typeface="Arial" pitchFamily="34" charset="0"/>
              <a:buNone/>
            </a:pPr>
            <a:r>
              <a:rPr lang="it-IT" sz="5600" dirty="0"/>
              <a:t>  </a:t>
            </a:r>
          </a:p>
          <a:p>
            <a:endParaRPr lang="it-IT" dirty="0"/>
          </a:p>
        </p:txBody>
      </p:sp>
      <p:pic>
        <p:nvPicPr>
          <p:cNvPr id="17" name="Immagine 16"/>
          <p:cNvPicPr>
            <a:picLocks noChangeAspect="1"/>
          </p:cNvPicPr>
          <p:nvPr/>
        </p:nvPicPr>
        <p:blipFill>
          <a:blip r:embed="rId2"/>
          <a:stretch>
            <a:fillRect/>
          </a:stretch>
        </p:blipFill>
        <p:spPr>
          <a:xfrm>
            <a:off x="6705600" y="6196563"/>
            <a:ext cx="2274005" cy="487722"/>
          </a:xfrm>
          <a:prstGeom prst="rect">
            <a:avLst/>
          </a:prstGeom>
        </p:spPr>
      </p:pic>
      <p:sp>
        <p:nvSpPr>
          <p:cNvPr id="19" name="object 8"/>
          <p:cNvSpPr txBox="1"/>
          <p:nvPr/>
        </p:nvSpPr>
        <p:spPr>
          <a:xfrm>
            <a:off x="398739" y="272165"/>
            <a:ext cx="3563661" cy="388746"/>
          </a:xfrm>
          <a:prstGeom prst="rect">
            <a:avLst/>
          </a:prstGeom>
          <a:solidFill>
            <a:schemeClr val="tx2"/>
          </a:solidFill>
          <a:ln>
            <a:solidFill>
              <a:schemeClr val="tx2"/>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PREMESSA</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7</a:t>
            </a:fld>
            <a:endParaRPr lang="it-IT" dirty="0">
              <a:solidFill>
                <a:schemeClr val="bg1"/>
              </a:solidFill>
            </a:endParaRPr>
          </a:p>
        </p:txBody>
      </p:sp>
    </p:spTree>
    <p:extLst>
      <p:ext uri="{BB962C8B-B14F-4D97-AF65-F5344CB8AC3E}">
        <p14:creationId xmlns:p14="http://schemas.microsoft.com/office/powerpoint/2010/main" val="12132467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1" name="Segnaposto contenuto 2"/>
          <p:cNvSpPr txBox="1">
            <a:spLocks/>
          </p:cNvSpPr>
          <p:nvPr/>
        </p:nvSpPr>
        <p:spPr>
          <a:xfrm>
            <a:off x="538930" y="1295400"/>
            <a:ext cx="11136086" cy="401682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it-IT" dirty="0"/>
          </a:p>
        </p:txBody>
      </p:sp>
      <p:sp>
        <p:nvSpPr>
          <p:cNvPr id="2" name="Rettangolo 1"/>
          <p:cNvSpPr/>
          <p:nvPr/>
        </p:nvSpPr>
        <p:spPr>
          <a:xfrm>
            <a:off x="35743" y="2852772"/>
            <a:ext cx="8939882" cy="1569660"/>
          </a:xfrm>
          <a:prstGeom prst="rect">
            <a:avLst/>
          </a:prstGeom>
        </p:spPr>
        <p:txBody>
          <a:bodyPr wrap="square" anchor="ctr">
            <a:spAutoFit/>
          </a:bodyPr>
          <a:lstStyle/>
          <a:p>
            <a:pPr marL="342900" indent="-342900" algn="just">
              <a:buFont typeface="Arial" panose="020B0604020202020204" pitchFamily="34" charset="0"/>
              <a:buChar char="•"/>
            </a:pPr>
            <a:r>
              <a:rPr lang="it-IT" sz="2400" dirty="0">
                <a:ea typeface="Calibri" panose="020F0502020204030204" pitchFamily="34" charset="0"/>
                <a:cs typeface="Times New Roman" panose="02020603050405020304" pitchFamily="18" charset="0"/>
              </a:rPr>
              <a:t>E tornando agli interessi coinvolti ecco che emergono alcune riflessioni.   La conseguenza dell’espulsione di tutti gli operatori legali del gioco dal territorio è di dimensioni rilevanti sia sul piano privatistico sia sul piano degli interessi generali.  </a:t>
            </a:r>
            <a:r>
              <a:rPr lang="it-IT" sz="2000" dirty="0">
                <a:ea typeface="Calibri" panose="020F0502020204030204" pitchFamily="34" charset="0"/>
                <a:cs typeface="Times New Roman" panose="02020603050405020304" pitchFamily="18" charset="0"/>
              </a:rPr>
              <a:t>  </a:t>
            </a:r>
            <a:endParaRPr lang="it-IT" sz="2000" dirty="0">
              <a:effectLst/>
              <a:ea typeface="Calibri" panose="020F0502020204030204" pitchFamily="34" charset="0"/>
              <a:cs typeface="Times New Roman" panose="02020603050405020304" pitchFamily="18" charset="0"/>
            </a:endParaRPr>
          </a:p>
        </p:txBody>
      </p:sp>
      <p:pic>
        <p:nvPicPr>
          <p:cNvPr id="14" name="Immagine 13"/>
          <p:cNvPicPr>
            <a:picLocks noChangeAspect="1"/>
          </p:cNvPicPr>
          <p:nvPr/>
        </p:nvPicPr>
        <p:blipFill>
          <a:blip r:embed="rId2"/>
          <a:stretch>
            <a:fillRect/>
          </a:stretch>
        </p:blipFill>
        <p:spPr>
          <a:xfrm>
            <a:off x="6703977" y="6196868"/>
            <a:ext cx="2274005" cy="487722"/>
          </a:xfrm>
          <a:prstGeom prst="rect">
            <a:avLst/>
          </a:prstGeom>
        </p:spPr>
      </p:pic>
      <p:sp>
        <p:nvSpPr>
          <p:cNvPr id="9" name="object 8"/>
          <p:cNvSpPr txBox="1"/>
          <p:nvPr/>
        </p:nvSpPr>
        <p:spPr>
          <a:xfrm>
            <a:off x="457200" y="144525"/>
            <a:ext cx="3936476"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DIFENDERE IL DIRITTO AL LAVORO</a:t>
            </a:r>
            <a:endParaRPr sz="2000" dirty="0">
              <a:solidFill>
                <a:schemeClr val="bg1"/>
              </a:solidFill>
            </a:endParaRPr>
          </a:p>
        </p:txBody>
      </p:sp>
      <p:sp>
        <p:nvSpPr>
          <p:cNvPr id="10"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70</a:t>
            </a:fld>
            <a:endParaRPr lang="it-IT" dirty="0">
              <a:solidFill>
                <a:schemeClr val="bg1"/>
              </a:solidFill>
            </a:endParaRPr>
          </a:p>
        </p:txBody>
      </p:sp>
    </p:spTree>
    <p:extLst>
      <p:ext uri="{BB962C8B-B14F-4D97-AF65-F5344CB8AC3E}">
        <p14:creationId xmlns:p14="http://schemas.microsoft.com/office/powerpoint/2010/main" val="221332818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1" name="Segnaposto contenuto 2"/>
          <p:cNvSpPr txBox="1">
            <a:spLocks/>
          </p:cNvSpPr>
          <p:nvPr/>
        </p:nvSpPr>
        <p:spPr>
          <a:xfrm>
            <a:off x="538930" y="1295400"/>
            <a:ext cx="11136086" cy="401682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it-IT" dirty="0"/>
          </a:p>
        </p:txBody>
      </p:sp>
      <p:sp>
        <p:nvSpPr>
          <p:cNvPr id="2" name="Rettangolo 1"/>
          <p:cNvSpPr/>
          <p:nvPr/>
        </p:nvSpPr>
        <p:spPr>
          <a:xfrm>
            <a:off x="35743" y="2668106"/>
            <a:ext cx="8939882" cy="1938992"/>
          </a:xfrm>
          <a:prstGeom prst="rect">
            <a:avLst/>
          </a:prstGeom>
        </p:spPr>
        <p:txBody>
          <a:bodyPr wrap="square" anchor="ctr">
            <a:spAutoFit/>
          </a:bodyPr>
          <a:lstStyle/>
          <a:p>
            <a:pPr marL="342900" indent="-342900" algn="just">
              <a:buFont typeface="Arial" panose="020B0604020202020204" pitchFamily="34" charset="0"/>
              <a:buChar char="•"/>
            </a:pPr>
            <a:r>
              <a:rPr lang="it-IT" sz="2400" dirty="0">
                <a:ea typeface="Calibri" panose="020F0502020204030204" pitchFamily="34" charset="0"/>
                <a:cs typeface="Times New Roman" panose="02020603050405020304" pitchFamily="18" charset="0"/>
              </a:rPr>
              <a:t>L’espulsione degli operatori legali determina sul piano privatistico evidenti perdite in termini di lucro cessante ed in termini di danno emergente contabilizzabili in seno alle aziende del territorio, con tutti i riflessi negativi sul piano occupazionale e sull’indotto di un intero comparto industriale.</a:t>
            </a:r>
            <a:endParaRPr lang="it-IT" sz="2400" dirty="0">
              <a:effectLst/>
              <a:ea typeface="Calibri" panose="020F0502020204030204" pitchFamily="34" charset="0"/>
              <a:cs typeface="Times New Roman" panose="02020603050405020304" pitchFamily="18" charset="0"/>
            </a:endParaRPr>
          </a:p>
        </p:txBody>
      </p:sp>
      <p:pic>
        <p:nvPicPr>
          <p:cNvPr id="14" name="Immagine 13"/>
          <p:cNvPicPr>
            <a:picLocks noChangeAspect="1"/>
          </p:cNvPicPr>
          <p:nvPr/>
        </p:nvPicPr>
        <p:blipFill>
          <a:blip r:embed="rId2"/>
          <a:stretch>
            <a:fillRect/>
          </a:stretch>
        </p:blipFill>
        <p:spPr>
          <a:xfrm>
            <a:off x="6703977" y="6196868"/>
            <a:ext cx="2274005" cy="487722"/>
          </a:xfrm>
          <a:prstGeom prst="rect">
            <a:avLst/>
          </a:prstGeom>
        </p:spPr>
      </p:pic>
      <p:sp>
        <p:nvSpPr>
          <p:cNvPr id="9" name="object 8"/>
          <p:cNvSpPr txBox="1"/>
          <p:nvPr/>
        </p:nvSpPr>
        <p:spPr>
          <a:xfrm>
            <a:off x="457200" y="144525"/>
            <a:ext cx="3936476"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DIFENDERE IL DIRITTO AL LAVORO</a:t>
            </a:r>
            <a:endParaRPr sz="2000" dirty="0">
              <a:solidFill>
                <a:schemeClr val="bg1"/>
              </a:solidFill>
            </a:endParaRPr>
          </a:p>
        </p:txBody>
      </p:sp>
      <p:sp>
        <p:nvSpPr>
          <p:cNvPr id="10"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71</a:t>
            </a:fld>
            <a:endParaRPr lang="it-IT" dirty="0">
              <a:solidFill>
                <a:schemeClr val="bg1"/>
              </a:solidFill>
            </a:endParaRPr>
          </a:p>
        </p:txBody>
      </p:sp>
    </p:spTree>
    <p:extLst>
      <p:ext uri="{BB962C8B-B14F-4D97-AF65-F5344CB8AC3E}">
        <p14:creationId xmlns:p14="http://schemas.microsoft.com/office/powerpoint/2010/main" val="20556536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1" name="Segnaposto contenuto 2"/>
          <p:cNvSpPr txBox="1">
            <a:spLocks/>
          </p:cNvSpPr>
          <p:nvPr/>
        </p:nvSpPr>
        <p:spPr>
          <a:xfrm>
            <a:off x="538930" y="1295400"/>
            <a:ext cx="11136086" cy="401682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it-IT" dirty="0"/>
          </a:p>
        </p:txBody>
      </p:sp>
      <p:sp>
        <p:nvSpPr>
          <p:cNvPr id="2" name="Rettangolo 1"/>
          <p:cNvSpPr/>
          <p:nvPr/>
        </p:nvSpPr>
        <p:spPr>
          <a:xfrm>
            <a:off x="35743" y="2668106"/>
            <a:ext cx="8939882" cy="1938992"/>
          </a:xfrm>
          <a:prstGeom prst="rect">
            <a:avLst/>
          </a:prstGeom>
        </p:spPr>
        <p:txBody>
          <a:bodyPr wrap="square" anchor="ctr">
            <a:spAutoFit/>
          </a:bodyPr>
          <a:lstStyle/>
          <a:p>
            <a:pPr marL="342900" indent="-342900" algn="just">
              <a:buFont typeface="Arial" panose="020B0604020202020204" pitchFamily="34" charset="0"/>
              <a:buChar char="•"/>
            </a:pPr>
            <a:r>
              <a:rPr lang="it-IT" sz="2400" dirty="0">
                <a:ea typeface="Calibri" panose="020F0502020204030204" pitchFamily="34" charset="0"/>
                <a:cs typeface="Times New Roman" panose="02020603050405020304" pitchFamily="18" charset="0"/>
              </a:rPr>
              <a:t>Sul piano degli (a questo punto altri) interessi generali, bisogna poi aver chiaro che l’espulsione degli operatori legali apre il campo ad una serie di profili non trascurabili con ricadute irreparabili sulla sicurezza pubblica, sulla salute e sul gettito erariale.   Ed infatti si consideri quanto segue.  </a:t>
            </a:r>
            <a:endParaRPr lang="it-IT" sz="2400" dirty="0">
              <a:effectLst/>
              <a:ea typeface="Calibri" panose="020F0502020204030204" pitchFamily="34" charset="0"/>
              <a:cs typeface="Times New Roman" panose="02020603050405020304" pitchFamily="18" charset="0"/>
            </a:endParaRPr>
          </a:p>
        </p:txBody>
      </p:sp>
      <p:pic>
        <p:nvPicPr>
          <p:cNvPr id="14" name="Immagine 13"/>
          <p:cNvPicPr>
            <a:picLocks noChangeAspect="1"/>
          </p:cNvPicPr>
          <p:nvPr/>
        </p:nvPicPr>
        <p:blipFill>
          <a:blip r:embed="rId2"/>
          <a:stretch>
            <a:fillRect/>
          </a:stretch>
        </p:blipFill>
        <p:spPr>
          <a:xfrm>
            <a:off x="6703977" y="6196868"/>
            <a:ext cx="2274005" cy="487722"/>
          </a:xfrm>
          <a:prstGeom prst="rect">
            <a:avLst/>
          </a:prstGeom>
        </p:spPr>
      </p:pic>
      <p:sp>
        <p:nvSpPr>
          <p:cNvPr id="9" name="object 8"/>
          <p:cNvSpPr txBox="1"/>
          <p:nvPr/>
        </p:nvSpPr>
        <p:spPr>
          <a:xfrm>
            <a:off x="457200" y="144525"/>
            <a:ext cx="3936476"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DIFENDERE IL DIRITTO AL LAVORO</a:t>
            </a:r>
            <a:endParaRPr sz="2000" dirty="0">
              <a:solidFill>
                <a:schemeClr val="bg1"/>
              </a:solidFill>
            </a:endParaRPr>
          </a:p>
        </p:txBody>
      </p:sp>
      <p:sp>
        <p:nvSpPr>
          <p:cNvPr id="10"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72</a:t>
            </a:fld>
            <a:endParaRPr lang="it-IT" dirty="0">
              <a:solidFill>
                <a:schemeClr val="bg1"/>
              </a:solidFill>
            </a:endParaRPr>
          </a:p>
        </p:txBody>
      </p:sp>
    </p:spTree>
    <p:extLst>
      <p:ext uri="{BB962C8B-B14F-4D97-AF65-F5344CB8AC3E}">
        <p14:creationId xmlns:p14="http://schemas.microsoft.com/office/powerpoint/2010/main" val="86061696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1" name="Segnaposto contenuto 2"/>
          <p:cNvSpPr txBox="1">
            <a:spLocks/>
          </p:cNvSpPr>
          <p:nvPr/>
        </p:nvSpPr>
        <p:spPr>
          <a:xfrm>
            <a:off x="538930" y="1295400"/>
            <a:ext cx="11136086" cy="401682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it-IT" dirty="0"/>
          </a:p>
        </p:txBody>
      </p:sp>
      <p:sp>
        <p:nvSpPr>
          <p:cNvPr id="3" name="Rettangolo 2"/>
          <p:cNvSpPr/>
          <p:nvPr/>
        </p:nvSpPr>
        <p:spPr>
          <a:xfrm>
            <a:off x="61928" y="1958667"/>
            <a:ext cx="9020144" cy="2862322"/>
          </a:xfrm>
          <a:prstGeom prst="rect">
            <a:avLst/>
          </a:prstGeom>
        </p:spPr>
        <p:txBody>
          <a:bodyPr wrap="square" anchor="ctr">
            <a:spAutoFit/>
          </a:bodyPr>
          <a:lstStyle/>
          <a:p>
            <a:pPr marL="285750" indent="-285750" algn="just">
              <a:lnSpc>
                <a:spcPct val="150000"/>
              </a:lnSpc>
              <a:spcAft>
                <a:spcPts val="1200"/>
              </a:spcAft>
              <a:buFont typeface="Arial" panose="020B0604020202020204" pitchFamily="34" charset="0"/>
              <a:buChar char="•"/>
            </a:pPr>
            <a:r>
              <a:rPr lang="it-IT" sz="2400" dirty="0">
                <a:ea typeface="Calibri" panose="020F0502020204030204" pitchFamily="34" charset="0"/>
                <a:cs typeface="Times New Roman" panose="02020603050405020304" pitchFamily="18" charset="0"/>
              </a:rPr>
              <a:t> Il gettito erariale ne risente in misura diretta e proporzionata essendo le imposte specifiche sul gioco (ad esempio ma non solo il cosiddetto prelievo erariale unico, ma anche il cosiddetto canone di concessione) dovuti allo Stato in misura percentuale rispetto ai volumi di gioco legale.</a:t>
            </a:r>
            <a:endParaRPr lang="it-IT" sz="2400" dirty="0">
              <a:effectLst/>
              <a:ea typeface="Calibri" panose="020F0502020204030204" pitchFamily="34" charset="0"/>
              <a:cs typeface="Times New Roman" panose="02020603050405020304" pitchFamily="18" charset="0"/>
            </a:endParaRPr>
          </a:p>
        </p:txBody>
      </p:sp>
      <p:pic>
        <p:nvPicPr>
          <p:cNvPr id="14" name="Immagine 13"/>
          <p:cNvPicPr>
            <a:picLocks noChangeAspect="1"/>
          </p:cNvPicPr>
          <p:nvPr/>
        </p:nvPicPr>
        <p:blipFill>
          <a:blip r:embed="rId2"/>
          <a:stretch>
            <a:fillRect/>
          </a:stretch>
        </p:blipFill>
        <p:spPr>
          <a:xfrm>
            <a:off x="6703977" y="6196868"/>
            <a:ext cx="2274005" cy="487722"/>
          </a:xfrm>
          <a:prstGeom prst="rect">
            <a:avLst/>
          </a:prstGeom>
        </p:spPr>
      </p:pic>
      <p:sp>
        <p:nvSpPr>
          <p:cNvPr id="10" name="object 8"/>
          <p:cNvSpPr txBox="1"/>
          <p:nvPr/>
        </p:nvSpPr>
        <p:spPr>
          <a:xfrm>
            <a:off x="457200" y="224107"/>
            <a:ext cx="3657600"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COME ARGINARE LA LUDOPATIA</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73</a:t>
            </a:fld>
            <a:endParaRPr lang="it-IT" dirty="0">
              <a:solidFill>
                <a:schemeClr val="bg1"/>
              </a:solidFill>
            </a:endParaRPr>
          </a:p>
        </p:txBody>
      </p:sp>
    </p:spTree>
    <p:extLst>
      <p:ext uri="{BB962C8B-B14F-4D97-AF65-F5344CB8AC3E}">
        <p14:creationId xmlns:p14="http://schemas.microsoft.com/office/powerpoint/2010/main" val="15351484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1" name="Segnaposto contenuto 2"/>
          <p:cNvSpPr txBox="1">
            <a:spLocks/>
          </p:cNvSpPr>
          <p:nvPr/>
        </p:nvSpPr>
        <p:spPr>
          <a:xfrm>
            <a:off x="538930" y="1295400"/>
            <a:ext cx="11136086" cy="401682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it-IT" dirty="0"/>
          </a:p>
        </p:txBody>
      </p:sp>
      <p:sp>
        <p:nvSpPr>
          <p:cNvPr id="3" name="Rettangolo 2"/>
          <p:cNvSpPr/>
          <p:nvPr/>
        </p:nvSpPr>
        <p:spPr>
          <a:xfrm>
            <a:off x="61928" y="2235666"/>
            <a:ext cx="9020144" cy="2308324"/>
          </a:xfrm>
          <a:prstGeom prst="rect">
            <a:avLst/>
          </a:prstGeom>
        </p:spPr>
        <p:txBody>
          <a:bodyPr wrap="square" anchor="ctr">
            <a:spAutoFit/>
          </a:bodyPr>
          <a:lstStyle/>
          <a:p>
            <a:pPr marL="285750" indent="-285750" algn="just">
              <a:lnSpc>
                <a:spcPct val="150000"/>
              </a:lnSpc>
              <a:spcAft>
                <a:spcPts val="1200"/>
              </a:spcAft>
              <a:buFont typeface="Arial" panose="020B0604020202020204" pitchFamily="34" charset="0"/>
              <a:buChar char="•"/>
            </a:pPr>
            <a:r>
              <a:rPr lang="it-IT" sz="2400" dirty="0">
                <a:ea typeface="Calibri" panose="020F0502020204030204" pitchFamily="34" charset="0"/>
                <a:cs typeface="Times New Roman" panose="02020603050405020304" pitchFamily="18" charset="0"/>
              </a:rPr>
              <a:t>Il gettito erariale ne risente, in aggiunta a quanto sopra, anche a seguito della riduzione o azzeramento degli utili determinato in capo agli operatori, perdendo le imposte dirette dovute sul reddito non più percepito. </a:t>
            </a:r>
            <a:endParaRPr lang="it-IT" sz="2400" dirty="0">
              <a:effectLst/>
              <a:ea typeface="Calibri" panose="020F0502020204030204" pitchFamily="34" charset="0"/>
              <a:cs typeface="Times New Roman" panose="02020603050405020304" pitchFamily="18" charset="0"/>
            </a:endParaRPr>
          </a:p>
        </p:txBody>
      </p:sp>
      <p:pic>
        <p:nvPicPr>
          <p:cNvPr id="14" name="Immagine 13"/>
          <p:cNvPicPr>
            <a:picLocks noChangeAspect="1"/>
          </p:cNvPicPr>
          <p:nvPr/>
        </p:nvPicPr>
        <p:blipFill>
          <a:blip r:embed="rId2"/>
          <a:stretch>
            <a:fillRect/>
          </a:stretch>
        </p:blipFill>
        <p:spPr>
          <a:xfrm>
            <a:off x="6703977" y="6196868"/>
            <a:ext cx="2274005" cy="487722"/>
          </a:xfrm>
          <a:prstGeom prst="rect">
            <a:avLst/>
          </a:prstGeom>
        </p:spPr>
      </p:pic>
      <p:sp>
        <p:nvSpPr>
          <p:cNvPr id="10" name="object 8"/>
          <p:cNvSpPr txBox="1"/>
          <p:nvPr/>
        </p:nvSpPr>
        <p:spPr>
          <a:xfrm>
            <a:off x="457200" y="224107"/>
            <a:ext cx="3657600"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COME ARGINARE LA LUDOPATIA</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74</a:t>
            </a:fld>
            <a:endParaRPr lang="it-IT" dirty="0">
              <a:solidFill>
                <a:schemeClr val="bg1"/>
              </a:solidFill>
            </a:endParaRPr>
          </a:p>
        </p:txBody>
      </p:sp>
    </p:spTree>
    <p:extLst>
      <p:ext uri="{BB962C8B-B14F-4D97-AF65-F5344CB8AC3E}">
        <p14:creationId xmlns:p14="http://schemas.microsoft.com/office/powerpoint/2010/main" val="282420519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1" name="Segnaposto contenuto 2"/>
          <p:cNvSpPr txBox="1">
            <a:spLocks/>
          </p:cNvSpPr>
          <p:nvPr/>
        </p:nvSpPr>
        <p:spPr>
          <a:xfrm>
            <a:off x="538930" y="1295400"/>
            <a:ext cx="11136086" cy="401682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it-IT" dirty="0"/>
          </a:p>
        </p:txBody>
      </p:sp>
      <p:sp>
        <p:nvSpPr>
          <p:cNvPr id="3" name="Rettangolo 2"/>
          <p:cNvSpPr/>
          <p:nvPr/>
        </p:nvSpPr>
        <p:spPr>
          <a:xfrm>
            <a:off x="61928" y="1958667"/>
            <a:ext cx="9020144" cy="2862322"/>
          </a:xfrm>
          <a:prstGeom prst="rect">
            <a:avLst/>
          </a:prstGeom>
        </p:spPr>
        <p:txBody>
          <a:bodyPr wrap="square" anchor="ctr">
            <a:spAutoFit/>
          </a:bodyPr>
          <a:lstStyle/>
          <a:p>
            <a:pPr marL="285750" indent="-285750" algn="just">
              <a:lnSpc>
                <a:spcPct val="150000"/>
              </a:lnSpc>
              <a:spcAft>
                <a:spcPts val="1200"/>
              </a:spcAft>
              <a:buFont typeface="Arial" panose="020B0604020202020204" pitchFamily="34" charset="0"/>
              <a:buChar char="•"/>
            </a:pPr>
            <a:r>
              <a:rPr lang="it-IT" sz="2400" dirty="0">
                <a:ea typeface="Calibri" panose="020F0502020204030204" pitchFamily="34" charset="0"/>
                <a:cs typeface="Times New Roman" panose="02020603050405020304" pitchFamily="18" charset="0"/>
              </a:rPr>
              <a:t>Non sfuggirà, inoltre, che ogni spazio o tempo sottratto all’offerta legale di gioco è tempo e spazio messo a disposizione della divulgazione della offerta di gioco illegale per soddisfare una domanda di gioco che comunque esiste.   Per la prova del dilagare del fenomeno, è sufficiente rifarsi alle cronache.</a:t>
            </a:r>
            <a:endParaRPr lang="it-IT" sz="2400" dirty="0">
              <a:effectLst/>
              <a:ea typeface="Calibri" panose="020F0502020204030204" pitchFamily="34" charset="0"/>
              <a:cs typeface="Times New Roman" panose="02020603050405020304" pitchFamily="18" charset="0"/>
            </a:endParaRPr>
          </a:p>
        </p:txBody>
      </p:sp>
      <p:pic>
        <p:nvPicPr>
          <p:cNvPr id="14" name="Immagine 13"/>
          <p:cNvPicPr>
            <a:picLocks noChangeAspect="1"/>
          </p:cNvPicPr>
          <p:nvPr/>
        </p:nvPicPr>
        <p:blipFill>
          <a:blip r:embed="rId2"/>
          <a:stretch>
            <a:fillRect/>
          </a:stretch>
        </p:blipFill>
        <p:spPr>
          <a:xfrm>
            <a:off x="6703977" y="6196868"/>
            <a:ext cx="2274005" cy="487722"/>
          </a:xfrm>
          <a:prstGeom prst="rect">
            <a:avLst/>
          </a:prstGeom>
        </p:spPr>
      </p:pic>
      <p:sp>
        <p:nvSpPr>
          <p:cNvPr id="10" name="object 8"/>
          <p:cNvSpPr txBox="1"/>
          <p:nvPr/>
        </p:nvSpPr>
        <p:spPr>
          <a:xfrm>
            <a:off x="457200" y="224107"/>
            <a:ext cx="3657600"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COME ARGINARE LA LUDOPATIA</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75</a:t>
            </a:fld>
            <a:endParaRPr lang="it-IT" dirty="0">
              <a:solidFill>
                <a:schemeClr val="bg1"/>
              </a:solidFill>
            </a:endParaRPr>
          </a:p>
        </p:txBody>
      </p:sp>
    </p:spTree>
    <p:extLst>
      <p:ext uri="{BB962C8B-B14F-4D97-AF65-F5344CB8AC3E}">
        <p14:creationId xmlns:p14="http://schemas.microsoft.com/office/powerpoint/2010/main" val="178382973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1" name="Segnaposto contenuto 2"/>
          <p:cNvSpPr txBox="1">
            <a:spLocks/>
          </p:cNvSpPr>
          <p:nvPr/>
        </p:nvSpPr>
        <p:spPr>
          <a:xfrm>
            <a:off x="538930" y="1295400"/>
            <a:ext cx="11136086" cy="401682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it-IT" dirty="0"/>
          </a:p>
        </p:txBody>
      </p:sp>
      <p:sp>
        <p:nvSpPr>
          <p:cNvPr id="3" name="Rettangolo 2"/>
          <p:cNvSpPr/>
          <p:nvPr/>
        </p:nvSpPr>
        <p:spPr>
          <a:xfrm>
            <a:off x="61928" y="1958667"/>
            <a:ext cx="9020144" cy="2862322"/>
          </a:xfrm>
          <a:prstGeom prst="rect">
            <a:avLst/>
          </a:prstGeom>
        </p:spPr>
        <p:txBody>
          <a:bodyPr wrap="square" anchor="ctr">
            <a:spAutoFit/>
          </a:bodyPr>
          <a:lstStyle/>
          <a:p>
            <a:pPr marL="285750" indent="-285750" algn="just">
              <a:lnSpc>
                <a:spcPct val="150000"/>
              </a:lnSpc>
              <a:spcAft>
                <a:spcPts val="1200"/>
              </a:spcAft>
              <a:buFont typeface="Arial" panose="020B0604020202020204" pitchFamily="34" charset="0"/>
              <a:buChar char="•"/>
            </a:pPr>
            <a:r>
              <a:rPr lang="it-IT" sz="2400" dirty="0">
                <a:ea typeface="Calibri" panose="020F0502020204030204" pitchFamily="34" charset="0"/>
                <a:cs typeface="Times New Roman" panose="02020603050405020304" pitchFamily="18" charset="0"/>
              </a:rPr>
              <a:t>Inoltre, le conseguenze della divulgazione della offerta illegale di gioco sono la messa a disposizione di prodotti di gioco illegali, senza regole e senza controlli e come tali privi di quei regimi di controllo che solo il gioco legale potrebbe avere che tra l’altro dovrebbero contenere, arginare il fenomeno della ludopatia</a:t>
            </a:r>
            <a:r>
              <a:rPr lang="it-IT" sz="2400" dirty="0">
                <a:latin typeface="Times New Roman" panose="02020603050405020304" pitchFamily="18" charset="0"/>
                <a:ea typeface="Calibri" panose="020F0502020204030204" pitchFamily="34" charset="0"/>
                <a:cs typeface="Times New Roman" panose="02020603050405020304" pitchFamily="18" charset="0"/>
              </a:rPr>
              <a:t>.</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Immagine 13"/>
          <p:cNvPicPr>
            <a:picLocks noChangeAspect="1"/>
          </p:cNvPicPr>
          <p:nvPr/>
        </p:nvPicPr>
        <p:blipFill>
          <a:blip r:embed="rId2"/>
          <a:stretch>
            <a:fillRect/>
          </a:stretch>
        </p:blipFill>
        <p:spPr>
          <a:xfrm>
            <a:off x="6703977" y="6196868"/>
            <a:ext cx="2274005" cy="487722"/>
          </a:xfrm>
          <a:prstGeom prst="rect">
            <a:avLst/>
          </a:prstGeom>
        </p:spPr>
      </p:pic>
      <p:sp>
        <p:nvSpPr>
          <p:cNvPr id="10" name="object 8"/>
          <p:cNvSpPr txBox="1"/>
          <p:nvPr/>
        </p:nvSpPr>
        <p:spPr>
          <a:xfrm>
            <a:off x="457200" y="224107"/>
            <a:ext cx="3657600"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COME ARGINARE LA LUDOPATIA</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76</a:t>
            </a:fld>
            <a:endParaRPr lang="it-IT" dirty="0">
              <a:solidFill>
                <a:schemeClr val="bg1"/>
              </a:solidFill>
            </a:endParaRPr>
          </a:p>
        </p:txBody>
      </p:sp>
    </p:spTree>
    <p:extLst>
      <p:ext uri="{BB962C8B-B14F-4D97-AF65-F5344CB8AC3E}">
        <p14:creationId xmlns:p14="http://schemas.microsoft.com/office/powerpoint/2010/main" val="190572519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1" name="Segnaposto contenuto 2"/>
          <p:cNvSpPr txBox="1">
            <a:spLocks/>
          </p:cNvSpPr>
          <p:nvPr/>
        </p:nvSpPr>
        <p:spPr>
          <a:xfrm>
            <a:off x="538930" y="1295400"/>
            <a:ext cx="11136086" cy="4016829"/>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it-IT" dirty="0"/>
          </a:p>
        </p:txBody>
      </p:sp>
      <p:sp>
        <p:nvSpPr>
          <p:cNvPr id="2" name="Rettangolo 1"/>
          <p:cNvSpPr/>
          <p:nvPr/>
        </p:nvSpPr>
        <p:spPr>
          <a:xfrm>
            <a:off x="3268980" y="-19314625"/>
            <a:ext cx="4572000" cy="19271366"/>
          </a:xfrm>
          <a:prstGeom prst="rect">
            <a:avLst/>
          </a:prstGeom>
        </p:spPr>
        <p:txBody>
          <a:bodyPr>
            <a:spAutoFit/>
          </a:bodyPr>
          <a:lstStyle/>
          <a:p>
            <a:pPr algn="just">
              <a:lnSpc>
                <a:spcPct val="150000"/>
              </a:lnSpc>
              <a:spcAft>
                <a:spcPts val="1200"/>
              </a:spcAft>
            </a:pPr>
            <a:r>
              <a:rPr lang="it-IT" sz="1100" dirty="0">
                <a:ea typeface="Calibri" panose="020F0502020204030204" pitchFamily="34" charset="0"/>
                <a:cs typeface="Times New Roman" panose="02020603050405020304" pitchFamily="18" charset="0"/>
              </a:rPr>
              <a:t>Tutti questi aspetti, insieme, sono in grado di violare una serie importante di principi di diritto imposti dall’ordinamento giuridico nazionale.  Si pensi ad esempio ai seguenti profili più e più volte denunziati. </a:t>
            </a:r>
            <a:endParaRPr lang="it-IT" sz="1100" dirty="0">
              <a:effectLst/>
              <a:ea typeface="Calibri" panose="020F0502020204030204" pitchFamily="34" charset="0"/>
              <a:cs typeface="Times New Roman" panose="02020603050405020304" pitchFamily="18" charset="0"/>
            </a:endParaRPr>
          </a:p>
          <a:p>
            <a:pPr algn="just">
              <a:lnSpc>
                <a:spcPct val="150000"/>
              </a:lnSpc>
              <a:spcAft>
                <a:spcPts val="1200"/>
              </a:spcAft>
            </a:pPr>
            <a:r>
              <a:rPr lang="it-IT" sz="1100" dirty="0">
                <a:ea typeface="Calibri" panose="020F0502020204030204" pitchFamily="34" charset="0"/>
                <a:cs typeface="Times New Roman" panose="02020603050405020304" pitchFamily="18" charset="0"/>
              </a:rPr>
              <a:t>(i) La più volte rilevata violazione della riserva di legge va valutata non da sola, ma alla luce dell’effetto espulsivo, in quanto esso determina, di fatto, la proibizione del gioco dal territorio interessato, quando invece lo Stato, l’ordinamento giuridico nazionale, in virtù della riserva legale, ha ritenuto giusto operare una regolamentazione del gioco, superando la proibizione del medesimo.   Per superare il problema non è un caso che prima col Decreto Balduzzi, poi con la Legge di Stabilità 2016 si sia previsto un meccanismo che ponga fine al disordine ed al proibizionismo del territorio ricorrendo ai lavori della Conferenza Unificata e ponendo il termine ancora pendente del 30 aprile 2016 (). </a:t>
            </a:r>
            <a:endParaRPr lang="it-IT" sz="1100" dirty="0">
              <a:effectLst/>
              <a:ea typeface="Calibri" panose="020F0502020204030204" pitchFamily="34" charset="0"/>
              <a:cs typeface="Times New Roman" panose="02020603050405020304" pitchFamily="18" charset="0"/>
            </a:endParaRPr>
          </a:p>
          <a:p>
            <a:pPr algn="just">
              <a:lnSpc>
                <a:spcPct val="150000"/>
              </a:lnSpc>
              <a:spcAft>
                <a:spcPts val="1200"/>
              </a:spcAft>
            </a:pPr>
            <a:r>
              <a:rPr lang="it-IT" sz="1100" dirty="0">
                <a:ea typeface="Calibri" panose="020F0502020204030204" pitchFamily="34" charset="0"/>
                <a:cs typeface="Times New Roman" panose="02020603050405020304" pitchFamily="18" charset="0"/>
              </a:rPr>
              <a:t>(ii) La normativa territoriale e l’effetto espulsivo che determina sono in contrasto con la “chiamata in sussidiarietà” che consente allo Stato legislatore, garantendo il rispetto del principio di leale collaborazione attraverso forme di partecipazione: (i) di esercitare la potestà normativa anche in materia concorrente fissando i principi e i criteri a cui dovrà attenersi la normativa locale e (ii) di allocare a livello centrale la funzione amministrativa “quando la materia, secondo un criterio di prevalenza, appartenga alla competenza regionale concorrente ovvero residuale”.    La necessità di un “esercizio unitario”, alla base della chiamata in sussidiarietà da parte dello Stato, emerge (i) da molteplici e concomitanti elementi rinvenibili nell’ordinamento; (ii) dall’esplicito Decreto Balduzzi; e (iii) dall’articolo 14 della legge delega fiscale n. 23 del 11 marzo 2014; (iv) dalla richiamata Legge di Stabilità 2016 all’articolo 1 comma 936; (v)  dalla riforma del titolo V della Costituzione; (vi) dal disegno di Legge a firma dei senatori PD numero 2000 del 7/7/2015.  La necessità emerge dunque sia da provvedimenti normativi, sia da provvedimenti che stanno per essere approvati.</a:t>
            </a:r>
            <a:endParaRPr lang="it-IT" sz="1100" dirty="0">
              <a:effectLst/>
              <a:ea typeface="Calibri" panose="020F0502020204030204" pitchFamily="34" charset="0"/>
              <a:cs typeface="Times New Roman" panose="02020603050405020304" pitchFamily="18" charset="0"/>
            </a:endParaRPr>
          </a:p>
          <a:p>
            <a:pPr algn="just">
              <a:lnSpc>
                <a:spcPct val="150000"/>
              </a:lnSpc>
              <a:spcAft>
                <a:spcPts val="1200"/>
              </a:spcAft>
            </a:pPr>
            <a:r>
              <a:rPr lang="it-IT" sz="1100" dirty="0">
                <a:ea typeface="Calibri" panose="020F0502020204030204" pitchFamily="34" charset="0"/>
                <a:cs typeface="Times New Roman" panose="02020603050405020304" pitchFamily="18" charset="0"/>
              </a:rPr>
              <a:t>(iii) E’ stato anche detto che la normativa territoriale e l’effetto espulsivo che determina appaiono in contrasto con l’art. 117, terzo comma ultimo capoverso, della Costituzione secondo cui “</a:t>
            </a:r>
            <a:r>
              <a:rPr lang="it-IT" sz="1100" i="1" dirty="0">
                <a:ea typeface="Calibri" panose="020F0502020204030204" pitchFamily="34" charset="0"/>
                <a:cs typeface="Times New Roman" panose="02020603050405020304" pitchFamily="18" charset="0"/>
              </a:rPr>
              <a:t>Nelle materie di legislazione concorrente spetta alle Regioni la potestà legislativa, salvo che per la determinazione dei principi fondamentali, riservata alla legislazione dello Stato</a:t>
            </a:r>
            <a:r>
              <a:rPr lang="it-IT" sz="1100" dirty="0">
                <a:ea typeface="Calibri" panose="020F0502020204030204" pitchFamily="34" charset="0"/>
                <a:cs typeface="Times New Roman" panose="02020603050405020304" pitchFamily="18" charset="0"/>
              </a:rPr>
              <a:t>”.   In aggiunta sì è richiamato spesso che il consolidato orientamento giurisprudenziale che si è formato riguardo ai campi cosiddetti elettromagnetici ed alla necessità di installare antenne per la telefonia mobile, in base al quale gli Enti locali e territoriali comunque non possono porre limiti superiori a quelli posti dalla legislazione nazionale.</a:t>
            </a:r>
            <a:endParaRPr lang="it-IT" sz="1100" dirty="0">
              <a:effectLst/>
              <a:ea typeface="Calibri" panose="020F0502020204030204" pitchFamily="34" charset="0"/>
              <a:cs typeface="Times New Roman" panose="02020603050405020304" pitchFamily="18" charset="0"/>
            </a:endParaRPr>
          </a:p>
          <a:p>
            <a:pPr algn="just">
              <a:lnSpc>
                <a:spcPct val="150000"/>
              </a:lnSpc>
              <a:spcAft>
                <a:spcPts val="1200"/>
              </a:spcAft>
            </a:pPr>
            <a:r>
              <a:rPr lang="it-IT" sz="1100" dirty="0">
                <a:ea typeface="Calibri" panose="020F0502020204030204" pitchFamily="34" charset="0"/>
                <a:cs typeface="Times New Roman" panose="02020603050405020304" pitchFamily="18" charset="0"/>
              </a:rPr>
              <a:t>(iv) E’ stato anche richiamato anche il fatto relativo alla determinazione dei livelli essenziali delle prestazioni sanitarie concernenti diritti civili e sociali, e che l’art. 117 comma 2 lettera m), della Costituzione prevede la competenza legislativa esclusiva in capo allo Stato per garantire trattamenti uniformi sull’intero territorio nazionale.</a:t>
            </a:r>
            <a:endParaRPr lang="it-IT" sz="1100" dirty="0">
              <a:effectLst/>
              <a:ea typeface="Calibri" panose="020F0502020204030204" pitchFamily="34" charset="0"/>
              <a:cs typeface="Times New Roman" panose="02020603050405020304" pitchFamily="18" charset="0"/>
            </a:endParaRPr>
          </a:p>
          <a:p>
            <a:pPr algn="just">
              <a:lnSpc>
                <a:spcPct val="150000"/>
              </a:lnSpc>
              <a:spcAft>
                <a:spcPts val="1200"/>
              </a:spcAft>
            </a:pPr>
            <a:r>
              <a:rPr lang="it-IT" sz="1100" dirty="0">
                <a:ea typeface="Calibri" panose="020F0502020204030204" pitchFamily="34" charset="0"/>
                <a:cs typeface="Times New Roman" panose="02020603050405020304" pitchFamily="18" charset="0"/>
              </a:rPr>
              <a:t>(v) Ultimo non certo per ordine di importanza è poi quanto è stato spesso richiamato con riferimento alla violazione del principio costituzionale della libera iniziative economica, di cui all’articolo 41 della Costituzione, che con l’effetto espulsivo risulta evidentemente frustrata dall’impossibilità oggettiva consentire l’esercizio del gioco legale su tutto il territorio interessato.   Ed ecco che anche sotto questo profilo l’effetto espulsivo ha l’evidente impatto sulla valutazione della questione in esame non potendosi certamente ritenere proporzionato il cosiddetto “sacrificio imposto al privato”, posto che il medesimo più che un sacrificio è definibile piuttosto una mutilazione radicale dell’attività di impresa, uno sradicamento integrale dell’attività di impresa dal territorio.    Se, come dimostrato, il privato, per effetto della normativa territoriale, non potrà distribuire il gioco legale in alcuna parte del territorio interessato, di che tipo di sacrificio stiamo parlando? Certamente di un sacrificio totale. Ed un sacrificio totale può essere considerato “relativo” al punto da ritenerlo bilanciato rispetto alla tutela di altri interessi? Un bilanciamento è un bilanciamento non uno sbilanciamento totale. </a:t>
            </a:r>
            <a:endParaRPr lang="it-IT" sz="1100" dirty="0">
              <a:effectLst/>
              <a:ea typeface="Calibri" panose="020F0502020204030204" pitchFamily="34" charset="0"/>
              <a:cs typeface="Times New Roman" panose="02020603050405020304" pitchFamily="18" charset="0"/>
            </a:endParaRPr>
          </a:p>
          <a:p>
            <a:pPr algn="just">
              <a:lnSpc>
                <a:spcPct val="150000"/>
              </a:lnSpc>
              <a:spcAft>
                <a:spcPts val="0"/>
              </a:spcAft>
            </a:pPr>
            <a:r>
              <a:rPr lang="it-IT" sz="1100" dirty="0">
                <a:effectLst/>
                <a:ea typeface="Calibri" panose="020F0502020204030204" pitchFamily="34" charset="0"/>
                <a:cs typeface="Times New Roman" panose="02020603050405020304" pitchFamily="18" charset="0"/>
              </a:rPr>
              <a:t> </a:t>
            </a:r>
          </a:p>
          <a:p>
            <a:pPr algn="just">
              <a:lnSpc>
                <a:spcPct val="150000"/>
              </a:lnSpc>
              <a:spcAft>
                <a:spcPts val="0"/>
              </a:spcAft>
            </a:pPr>
            <a:r>
              <a:rPr lang="it-IT" sz="1100" dirty="0">
                <a:effectLst/>
                <a:ea typeface="Calibri" panose="020F0502020204030204" pitchFamily="34" charset="0"/>
                <a:cs typeface="Times New Roman" panose="02020603050405020304" pitchFamily="18" charset="0"/>
              </a:rPr>
              <a:t>()  L’art.1 comma 936 della Legge di Stabilità 2016 dispone che “</a:t>
            </a:r>
            <a:r>
              <a:rPr lang="it-IT" sz="1100" i="1" dirty="0">
                <a:effectLst/>
                <a:ea typeface="Calibri" panose="020F0502020204030204" pitchFamily="34" charset="0"/>
                <a:cs typeface="Times New Roman" panose="02020603050405020304" pitchFamily="18" charset="0"/>
              </a:rPr>
              <a:t>Entro il 30 aprile 2016, in sede di Conferenza unificata di cui all'articolo   del decreto legislativo 28 agosto 1997, n. 281, sono definite le caratteristiche dei punti di vendita ove si raccoglie gioco pubblico, nonché i criteri per la loro distribuzione e concentrazione territoriale, al fine di garantire i migliori livelli di sicurezza per la tutela della salute, dell'ordine pubblico e della pubblica fede dei giocatori e di prevenire il rischio di accesso dei minori di </a:t>
            </a:r>
            <a:r>
              <a:rPr lang="it-IT" sz="1100" i="1" dirty="0" err="1">
                <a:effectLst/>
                <a:ea typeface="Calibri" panose="020F0502020204030204" pitchFamily="34" charset="0"/>
                <a:cs typeface="Times New Roman" panose="02020603050405020304" pitchFamily="18" charset="0"/>
              </a:rPr>
              <a:t>eta'</a:t>
            </a:r>
            <a:r>
              <a:rPr lang="it-IT" sz="1100" i="1" dirty="0">
                <a:effectLst/>
                <a:ea typeface="Calibri" panose="020F0502020204030204" pitchFamily="34" charset="0"/>
                <a:cs typeface="Times New Roman" panose="02020603050405020304" pitchFamily="18" charset="0"/>
              </a:rPr>
              <a:t>. Le intese raggiunte in sede di Conferenza unificata sono recepite con decreto del Ministro dell'economia e delle finanze, sentite le Commissioni parlamentari competent</a:t>
            </a:r>
            <a:r>
              <a:rPr lang="it-IT" sz="1100" dirty="0">
                <a:effectLst/>
                <a:ea typeface="Calibri" panose="020F0502020204030204" pitchFamily="34" charset="0"/>
                <a:cs typeface="Times New Roman" panose="02020603050405020304" pitchFamily="18" charset="0"/>
              </a:rPr>
              <a:t>i”.</a:t>
            </a:r>
          </a:p>
        </p:txBody>
      </p:sp>
      <p:sp>
        <p:nvSpPr>
          <p:cNvPr id="4" name="Rettangolo 3"/>
          <p:cNvSpPr/>
          <p:nvPr/>
        </p:nvSpPr>
        <p:spPr>
          <a:xfrm>
            <a:off x="267877" y="1119148"/>
            <a:ext cx="4085844" cy="3016210"/>
          </a:xfrm>
          <a:prstGeom prst="rect">
            <a:avLst/>
          </a:prstGeom>
        </p:spPr>
        <p:txBody>
          <a:bodyPr wrap="square" anchor="ctr">
            <a:spAutoFit/>
          </a:bodyPr>
          <a:lstStyle/>
          <a:p>
            <a:pPr algn="just">
              <a:lnSpc>
                <a:spcPct val="150000"/>
              </a:lnSpc>
              <a:spcAft>
                <a:spcPts val="1200"/>
              </a:spcAft>
            </a:pPr>
            <a:r>
              <a:rPr lang="it-IT" sz="2000" dirty="0">
                <a:ea typeface="Calibri" panose="020F0502020204030204" pitchFamily="34" charset="0"/>
                <a:cs typeface="Times New Roman" panose="02020603050405020304" pitchFamily="18" charset="0"/>
              </a:rPr>
              <a:t>Tutti questi aspetti, insieme, sono in grado di violare una serie importante di principi di diritto imposti dall’ordinamento giuridico nazionale.  </a:t>
            </a:r>
          </a:p>
          <a:p>
            <a:pPr algn="just">
              <a:lnSpc>
                <a:spcPct val="150000"/>
              </a:lnSpc>
              <a:spcAft>
                <a:spcPts val="1200"/>
              </a:spcAft>
            </a:pPr>
            <a:r>
              <a:rPr lang="it-IT" sz="2000" dirty="0">
                <a:ea typeface="Calibri" panose="020F0502020204030204" pitchFamily="34" charset="0"/>
                <a:cs typeface="Times New Roman" panose="02020603050405020304" pitchFamily="18" charset="0"/>
              </a:rPr>
              <a:t>Si pensi ad esempio ai seguenti profili più e più volte denunziati. </a:t>
            </a:r>
            <a:endParaRPr lang="it-IT" sz="2000" dirty="0">
              <a:effectLst/>
              <a:ea typeface="Calibri" panose="020F0502020204030204" pitchFamily="34" charset="0"/>
              <a:cs typeface="Times New Roman" panose="02020603050405020304" pitchFamily="18" charset="0"/>
            </a:endParaRPr>
          </a:p>
        </p:txBody>
      </p:sp>
      <p:sp>
        <p:nvSpPr>
          <p:cNvPr id="14" name="object 8"/>
          <p:cNvSpPr txBox="1"/>
          <p:nvPr/>
        </p:nvSpPr>
        <p:spPr>
          <a:xfrm>
            <a:off x="313395" y="235780"/>
            <a:ext cx="3563661"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INTERESSI COSTITUZIONALI </a:t>
            </a:r>
            <a:endParaRPr sz="2000" dirty="0">
              <a:solidFill>
                <a:schemeClr val="bg1"/>
              </a:solidFill>
            </a:endParaRPr>
          </a:p>
        </p:txBody>
      </p:sp>
      <p:pic>
        <p:nvPicPr>
          <p:cNvPr id="9" name="Immagin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75672" y="461218"/>
            <a:ext cx="4765971" cy="5899957"/>
          </a:xfrm>
          <a:prstGeom prst="rect">
            <a:avLst/>
          </a:prstGeom>
          <a:ln>
            <a:solidFill>
              <a:schemeClr val="tx1"/>
            </a:solidFill>
          </a:ln>
        </p:spPr>
      </p:pic>
      <p:pic>
        <p:nvPicPr>
          <p:cNvPr id="18" name="Immagine 17"/>
          <p:cNvPicPr>
            <a:picLocks noChangeAspect="1"/>
          </p:cNvPicPr>
          <p:nvPr/>
        </p:nvPicPr>
        <p:blipFill>
          <a:blip r:embed="rId3"/>
          <a:stretch>
            <a:fillRect/>
          </a:stretch>
        </p:blipFill>
        <p:spPr>
          <a:xfrm>
            <a:off x="6844071" y="6273283"/>
            <a:ext cx="2274005" cy="487722"/>
          </a:xfrm>
          <a:prstGeom prst="rect">
            <a:avLst/>
          </a:prstGeom>
        </p:spPr>
      </p:pic>
      <p:sp>
        <p:nvSpPr>
          <p:cNvPr id="12"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77</a:t>
            </a:fld>
            <a:endParaRPr lang="it-IT" dirty="0">
              <a:solidFill>
                <a:schemeClr val="bg1"/>
              </a:solidFill>
            </a:endParaRPr>
          </a:p>
        </p:txBody>
      </p:sp>
    </p:spTree>
    <p:extLst>
      <p:ext uri="{BB962C8B-B14F-4D97-AF65-F5344CB8AC3E}">
        <p14:creationId xmlns:p14="http://schemas.microsoft.com/office/powerpoint/2010/main" val="4207671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1" name="Segnaposto contenuto 2"/>
          <p:cNvSpPr txBox="1">
            <a:spLocks/>
          </p:cNvSpPr>
          <p:nvPr/>
        </p:nvSpPr>
        <p:spPr>
          <a:xfrm>
            <a:off x="0" y="914400"/>
            <a:ext cx="8977982" cy="5523748"/>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it-IT" sz="1600" dirty="0"/>
          </a:p>
          <a:p>
            <a:pPr algn="just"/>
            <a:r>
              <a:rPr lang="it-IT" sz="2400" dirty="0"/>
              <a:t> La più volte rilevata violazione della riserva di legge va valutata non da sola, ma alla luce dell’effetto espulsivo, in quanto esso determina, di fatto, la proibizione del gioco dal territorio interessato, quando invece lo Stato, l’ordinamento giuridico nazionale, in virtù della riserva legale, ha ritenuto giusto operare una regolamentazione del gioco, superando la proibizione del medesimo.   Per superare il problema non è un caso che prima col Decreto Balduzzi, poi con la Legge di Stabilità 2016 si sia previsto un meccanismo che ponga fine al disordine ed al proibizionismo del territorio ricorrendo ai lavori della Conferenza Unificata e ponendo il termine ancora pendente del 30 aprile 2016.</a:t>
            </a:r>
          </a:p>
          <a:p>
            <a:pPr algn="just"/>
            <a:endParaRPr lang="it-IT" sz="2400" dirty="0"/>
          </a:p>
          <a:p>
            <a:endParaRPr lang="it-IT" sz="1600" dirty="0"/>
          </a:p>
          <a:p>
            <a:endParaRPr lang="it-IT" sz="1400" dirty="0"/>
          </a:p>
          <a:p>
            <a:pPr marL="0" indent="0">
              <a:buNone/>
            </a:pPr>
            <a:r>
              <a:rPr lang="it-IT" sz="1400" dirty="0"/>
              <a:t> </a:t>
            </a:r>
          </a:p>
        </p:txBody>
      </p:sp>
      <p:sp>
        <p:nvSpPr>
          <p:cNvPr id="3" name="Rettangolo 2"/>
          <p:cNvSpPr/>
          <p:nvPr/>
        </p:nvSpPr>
        <p:spPr>
          <a:xfrm>
            <a:off x="-609600" y="-151514"/>
            <a:ext cx="8572500" cy="463397"/>
          </a:xfrm>
          <a:prstGeom prst="rect">
            <a:avLst/>
          </a:prstGeom>
        </p:spPr>
        <p:txBody>
          <a:bodyPr wrap="square">
            <a:spAutoFit/>
          </a:bodyPr>
          <a:lstStyle/>
          <a:p>
            <a:pPr algn="just">
              <a:lnSpc>
                <a:spcPct val="150000"/>
              </a:lnSpc>
              <a:spcAft>
                <a:spcPts val="1200"/>
              </a:spcAft>
            </a:pPr>
            <a:r>
              <a:rPr lang="it-IT" dirty="0">
                <a:latin typeface="Times New Roman" panose="02020603050405020304" pitchFamily="18" charset="0"/>
                <a:ea typeface="Calibri" panose="020F0502020204030204" pitchFamily="34" charset="0"/>
                <a:cs typeface="Times New Roman" panose="02020603050405020304" pitchFamily="18" charset="0"/>
              </a:rPr>
              <a:t>.</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Immagine 12"/>
          <p:cNvPicPr>
            <a:picLocks noChangeAspect="1"/>
          </p:cNvPicPr>
          <p:nvPr/>
        </p:nvPicPr>
        <p:blipFill>
          <a:blip r:embed="rId2"/>
          <a:stretch>
            <a:fillRect/>
          </a:stretch>
        </p:blipFill>
        <p:spPr>
          <a:xfrm>
            <a:off x="6703977" y="6196563"/>
            <a:ext cx="2274005" cy="487722"/>
          </a:xfrm>
          <a:prstGeom prst="rect">
            <a:avLst/>
          </a:prstGeom>
        </p:spPr>
      </p:pic>
      <p:sp>
        <p:nvSpPr>
          <p:cNvPr id="8" name="object 8"/>
          <p:cNvSpPr txBox="1"/>
          <p:nvPr/>
        </p:nvSpPr>
        <p:spPr>
          <a:xfrm>
            <a:off x="457200" y="218595"/>
            <a:ext cx="3505200" cy="347968"/>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LA CONFERENZA UNIFICATA</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78</a:t>
            </a:fld>
            <a:endParaRPr lang="it-IT" dirty="0">
              <a:solidFill>
                <a:schemeClr val="bg1"/>
              </a:solidFill>
            </a:endParaRPr>
          </a:p>
        </p:txBody>
      </p:sp>
    </p:spTree>
    <p:extLst>
      <p:ext uri="{BB962C8B-B14F-4D97-AF65-F5344CB8AC3E}">
        <p14:creationId xmlns:p14="http://schemas.microsoft.com/office/powerpoint/2010/main" val="368441457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1" name="Segnaposto contenuto 2"/>
          <p:cNvSpPr txBox="1">
            <a:spLocks/>
          </p:cNvSpPr>
          <p:nvPr/>
        </p:nvSpPr>
        <p:spPr>
          <a:xfrm>
            <a:off x="0" y="914400"/>
            <a:ext cx="8977982" cy="5523748"/>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it-IT" sz="2400" dirty="0"/>
          </a:p>
          <a:p>
            <a:pPr marL="0" indent="0" algn="just">
              <a:buNone/>
            </a:pPr>
            <a:r>
              <a:rPr lang="it-IT" sz="2400" dirty="0"/>
              <a:t>In particolare, l’art.1 comma 936 della Legge di Stabilità 2016 dispone che “</a:t>
            </a:r>
            <a:r>
              <a:rPr lang="it-IT" sz="2400" i="1" dirty="0"/>
              <a:t>Entro il 30 aprile 2016, in sede di Conferenza unificata di cui all'articolo   del decreto legislativo 28 agosto 1997, n. 281, sono definite le caratteristiche dei punti di vendita ove si raccoglie gioco pubblico, nonché i criteri per la loro distribuzione e concentrazione territoriale, al fine di garantire i migliori livelli di sicurezza per la tutela della salute, dell'ordine pubblico e della pubblica fede dei giocatori e di prevenire il rischio di accesso dei minori di </a:t>
            </a:r>
            <a:r>
              <a:rPr lang="it-IT" sz="2400" i="1" dirty="0" err="1"/>
              <a:t>eta'</a:t>
            </a:r>
            <a:r>
              <a:rPr lang="it-IT" sz="2400" i="1" dirty="0"/>
              <a:t>. Le intese raggiunte in sede di Conferenza unificata sono recepite con decreto del Ministro dell'economia e delle finanze, sentite le Commissioni parlamentari competenti</a:t>
            </a:r>
            <a:r>
              <a:rPr lang="it-IT" sz="2400" dirty="0"/>
              <a:t>”.</a:t>
            </a:r>
          </a:p>
          <a:p>
            <a:pPr algn="just"/>
            <a:endParaRPr lang="it-IT" sz="2400" dirty="0"/>
          </a:p>
          <a:p>
            <a:endParaRPr lang="it-IT" sz="1600" dirty="0"/>
          </a:p>
          <a:p>
            <a:endParaRPr lang="it-IT" sz="1400" dirty="0"/>
          </a:p>
          <a:p>
            <a:pPr marL="0" indent="0">
              <a:buNone/>
            </a:pPr>
            <a:r>
              <a:rPr lang="it-IT" sz="1400" dirty="0"/>
              <a:t> </a:t>
            </a:r>
          </a:p>
        </p:txBody>
      </p:sp>
      <p:sp>
        <p:nvSpPr>
          <p:cNvPr id="3" name="Rettangolo 2"/>
          <p:cNvSpPr/>
          <p:nvPr/>
        </p:nvSpPr>
        <p:spPr>
          <a:xfrm>
            <a:off x="-609600" y="-151514"/>
            <a:ext cx="8572500" cy="463397"/>
          </a:xfrm>
          <a:prstGeom prst="rect">
            <a:avLst/>
          </a:prstGeom>
        </p:spPr>
        <p:txBody>
          <a:bodyPr wrap="square">
            <a:spAutoFit/>
          </a:bodyPr>
          <a:lstStyle/>
          <a:p>
            <a:pPr algn="just">
              <a:lnSpc>
                <a:spcPct val="150000"/>
              </a:lnSpc>
              <a:spcAft>
                <a:spcPts val="1200"/>
              </a:spcAft>
            </a:pPr>
            <a:r>
              <a:rPr lang="it-IT" dirty="0">
                <a:latin typeface="Times New Roman" panose="02020603050405020304" pitchFamily="18" charset="0"/>
                <a:ea typeface="Calibri" panose="020F0502020204030204" pitchFamily="34" charset="0"/>
                <a:cs typeface="Times New Roman" panose="02020603050405020304" pitchFamily="18" charset="0"/>
              </a:rPr>
              <a:t>.</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Immagine 12"/>
          <p:cNvPicPr>
            <a:picLocks noChangeAspect="1"/>
          </p:cNvPicPr>
          <p:nvPr/>
        </p:nvPicPr>
        <p:blipFill>
          <a:blip r:embed="rId2"/>
          <a:stretch>
            <a:fillRect/>
          </a:stretch>
        </p:blipFill>
        <p:spPr>
          <a:xfrm>
            <a:off x="6703977" y="6196563"/>
            <a:ext cx="2274005" cy="487722"/>
          </a:xfrm>
          <a:prstGeom prst="rect">
            <a:avLst/>
          </a:prstGeom>
        </p:spPr>
      </p:pic>
      <p:sp>
        <p:nvSpPr>
          <p:cNvPr id="8" name="object 8"/>
          <p:cNvSpPr txBox="1"/>
          <p:nvPr/>
        </p:nvSpPr>
        <p:spPr>
          <a:xfrm>
            <a:off x="457200" y="218595"/>
            <a:ext cx="3505200" cy="347968"/>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LEGGE DI STABILITA’ 2016</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79</a:t>
            </a:fld>
            <a:endParaRPr lang="it-IT" dirty="0">
              <a:solidFill>
                <a:schemeClr val="bg1"/>
              </a:solidFill>
            </a:endParaRPr>
          </a:p>
        </p:txBody>
      </p:sp>
    </p:spTree>
    <p:extLst>
      <p:ext uri="{BB962C8B-B14F-4D97-AF65-F5344CB8AC3E}">
        <p14:creationId xmlns:p14="http://schemas.microsoft.com/office/powerpoint/2010/main" val="24395489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11" name="object 1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2" name="object 2"/>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6" name="Segnaposto contenuto 2"/>
          <p:cNvSpPr txBox="1">
            <a:spLocks/>
          </p:cNvSpPr>
          <p:nvPr/>
        </p:nvSpPr>
        <p:spPr>
          <a:xfrm>
            <a:off x="-1" y="505024"/>
            <a:ext cx="8979605" cy="5827775"/>
          </a:xfrm>
          <a:prstGeom prst="rect">
            <a:avLst/>
          </a:prstGeom>
        </p:spPr>
        <p:txBody>
          <a:bodyPr anchor="ctr">
            <a:normAutofit fontScale="62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it-IT" sz="6400" dirty="0"/>
          </a:p>
          <a:p>
            <a:pPr marL="0" indent="0" algn="just">
              <a:buNone/>
            </a:pPr>
            <a:r>
              <a:rPr lang="it-IT" sz="6400" dirty="0"/>
              <a:t>Le scommesse</a:t>
            </a:r>
          </a:p>
          <a:p>
            <a:pPr marL="0" indent="0" algn="just">
              <a:buNone/>
            </a:pPr>
            <a:endParaRPr lang="it-IT" sz="6400" dirty="0"/>
          </a:p>
          <a:p>
            <a:pPr marL="0" indent="0" algn="just">
              <a:buNone/>
            </a:pPr>
            <a:r>
              <a:rPr lang="it-IT" sz="6400" dirty="0"/>
              <a:t>Lo Stato</a:t>
            </a:r>
          </a:p>
          <a:p>
            <a:pPr marL="0" indent="0" algn="just">
              <a:buNone/>
            </a:pPr>
            <a:r>
              <a:rPr lang="it-IT" sz="6400" dirty="0"/>
              <a:t>ADM</a:t>
            </a:r>
          </a:p>
          <a:p>
            <a:pPr marL="0" indent="0" algn="just">
              <a:buNone/>
            </a:pPr>
            <a:r>
              <a:rPr lang="it-IT" sz="6400" dirty="0"/>
              <a:t>I Concessionari</a:t>
            </a:r>
          </a:p>
          <a:p>
            <a:pPr marL="0" indent="0" algn="just">
              <a:buNone/>
            </a:pPr>
            <a:r>
              <a:rPr lang="it-IT" sz="6400" dirty="0"/>
              <a:t>Le sale </a:t>
            </a:r>
            <a:r>
              <a:rPr lang="it-IT" sz="6400" dirty="0" err="1"/>
              <a:t>scommese</a:t>
            </a:r>
            <a:endParaRPr lang="it-IT" sz="6400" dirty="0"/>
          </a:p>
          <a:p>
            <a:pPr marL="0" indent="0" algn="just">
              <a:buNone/>
            </a:pPr>
            <a:endParaRPr lang="it-IT" sz="5200" dirty="0"/>
          </a:p>
          <a:p>
            <a:pPr marL="0" indent="0" algn="just">
              <a:buFont typeface="Arial" pitchFamily="34" charset="0"/>
              <a:buNone/>
            </a:pPr>
            <a:r>
              <a:rPr lang="it-IT" sz="5600" dirty="0"/>
              <a:t>  </a:t>
            </a:r>
          </a:p>
          <a:p>
            <a:endParaRPr lang="it-IT" dirty="0"/>
          </a:p>
        </p:txBody>
      </p:sp>
      <p:pic>
        <p:nvPicPr>
          <p:cNvPr id="17" name="Immagine 16"/>
          <p:cNvPicPr>
            <a:picLocks noChangeAspect="1"/>
          </p:cNvPicPr>
          <p:nvPr/>
        </p:nvPicPr>
        <p:blipFill>
          <a:blip r:embed="rId2"/>
          <a:stretch>
            <a:fillRect/>
          </a:stretch>
        </p:blipFill>
        <p:spPr>
          <a:xfrm>
            <a:off x="6705600" y="6196563"/>
            <a:ext cx="2274005" cy="487722"/>
          </a:xfrm>
          <a:prstGeom prst="rect">
            <a:avLst/>
          </a:prstGeom>
        </p:spPr>
      </p:pic>
      <p:sp>
        <p:nvSpPr>
          <p:cNvPr id="19" name="object 8"/>
          <p:cNvSpPr txBox="1"/>
          <p:nvPr/>
        </p:nvSpPr>
        <p:spPr>
          <a:xfrm>
            <a:off x="398739" y="272165"/>
            <a:ext cx="3563661" cy="388746"/>
          </a:xfrm>
          <a:prstGeom prst="rect">
            <a:avLst/>
          </a:prstGeom>
          <a:solidFill>
            <a:schemeClr val="tx2"/>
          </a:solidFill>
          <a:ln>
            <a:solidFill>
              <a:schemeClr val="tx2"/>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PREMESSA</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8</a:t>
            </a:fld>
            <a:endParaRPr lang="it-IT" dirty="0">
              <a:solidFill>
                <a:schemeClr val="bg1"/>
              </a:solidFill>
            </a:endParaRPr>
          </a:p>
        </p:txBody>
      </p:sp>
    </p:spTree>
    <p:extLst>
      <p:ext uri="{BB962C8B-B14F-4D97-AF65-F5344CB8AC3E}">
        <p14:creationId xmlns:p14="http://schemas.microsoft.com/office/powerpoint/2010/main" val="160108157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1" name="Segnaposto contenuto 2"/>
          <p:cNvSpPr txBox="1">
            <a:spLocks/>
          </p:cNvSpPr>
          <p:nvPr/>
        </p:nvSpPr>
        <p:spPr>
          <a:xfrm>
            <a:off x="0" y="914400"/>
            <a:ext cx="8977982" cy="5523748"/>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it-IT" sz="2400" dirty="0"/>
              <a:t>La normativa territoriale e l’effetto espulsivo che determina sono in contrasto con la “chiamata in sussidiarietà” che consente allo Stato legislatore, garantendo il rispetto del principio di leale collaborazione attraverso forme di partecipazione: </a:t>
            </a:r>
          </a:p>
          <a:p>
            <a:pPr marL="0" indent="0" algn="just">
              <a:buNone/>
            </a:pPr>
            <a:endParaRPr lang="it-IT" sz="2400" dirty="0"/>
          </a:p>
          <a:p>
            <a:pPr marL="514350" indent="-514350" algn="just">
              <a:buAutoNum type="romanLcParenBoth"/>
            </a:pPr>
            <a:r>
              <a:rPr lang="it-IT" sz="2400" dirty="0"/>
              <a:t>di esercitare la potestà normativa anche in materia concorrente fissando i principi e i criteri a cui dovrà attenersi la normativa locale e </a:t>
            </a:r>
          </a:p>
          <a:p>
            <a:pPr marL="0" indent="0" algn="just">
              <a:buNone/>
            </a:pPr>
            <a:endParaRPr lang="it-IT" sz="2400" dirty="0"/>
          </a:p>
          <a:p>
            <a:pPr marL="442913" indent="-442913" algn="just">
              <a:buNone/>
            </a:pPr>
            <a:r>
              <a:rPr lang="it-IT" sz="2400" dirty="0"/>
              <a:t>(ii) di allocare a livello centrale la funzione amministrativa “quando la materia, secondo un criterio di prevalenza, appartenga alla competenza regionale concorrente ovvero residuale”.    </a:t>
            </a:r>
          </a:p>
          <a:p>
            <a:endParaRPr lang="it-IT" sz="2000" dirty="0"/>
          </a:p>
          <a:p>
            <a:pPr marL="0" indent="0">
              <a:buNone/>
            </a:pPr>
            <a:r>
              <a:rPr lang="it-IT" sz="2000" dirty="0"/>
              <a:t> </a:t>
            </a:r>
          </a:p>
        </p:txBody>
      </p:sp>
      <p:sp>
        <p:nvSpPr>
          <p:cNvPr id="3" name="Rettangolo 2"/>
          <p:cNvSpPr/>
          <p:nvPr/>
        </p:nvSpPr>
        <p:spPr>
          <a:xfrm>
            <a:off x="-609600" y="-151514"/>
            <a:ext cx="8572500" cy="463397"/>
          </a:xfrm>
          <a:prstGeom prst="rect">
            <a:avLst/>
          </a:prstGeom>
        </p:spPr>
        <p:txBody>
          <a:bodyPr wrap="square">
            <a:spAutoFit/>
          </a:bodyPr>
          <a:lstStyle/>
          <a:p>
            <a:pPr algn="just">
              <a:lnSpc>
                <a:spcPct val="150000"/>
              </a:lnSpc>
              <a:spcAft>
                <a:spcPts val="1200"/>
              </a:spcAft>
            </a:pPr>
            <a:r>
              <a:rPr lang="it-IT" dirty="0">
                <a:latin typeface="Times New Roman" panose="02020603050405020304" pitchFamily="18" charset="0"/>
                <a:ea typeface="Calibri" panose="020F0502020204030204" pitchFamily="34" charset="0"/>
                <a:cs typeface="Times New Roman" panose="02020603050405020304" pitchFamily="18" charset="0"/>
              </a:rPr>
              <a:t>.</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Immagine 12"/>
          <p:cNvPicPr>
            <a:picLocks noChangeAspect="1"/>
          </p:cNvPicPr>
          <p:nvPr/>
        </p:nvPicPr>
        <p:blipFill>
          <a:blip r:embed="rId2"/>
          <a:stretch>
            <a:fillRect/>
          </a:stretch>
        </p:blipFill>
        <p:spPr>
          <a:xfrm>
            <a:off x="6703977" y="6196563"/>
            <a:ext cx="2274005" cy="487722"/>
          </a:xfrm>
          <a:prstGeom prst="rect">
            <a:avLst/>
          </a:prstGeom>
        </p:spPr>
      </p:pic>
      <p:sp>
        <p:nvSpPr>
          <p:cNvPr id="8" name="object 8"/>
          <p:cNvSpPr txBox="1"/>
          <p:nvPr/>
        </p:nvSpPr>
        <p:spPr>
          <a:xfrm>
            <a:off x="457200" y="218595"/>
            <a:ext cx="3505200" cy="347968"/>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LA CONFERENZA UNIFICATA </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80</a:t>
            </a:fld>
            <a:endParaRPr lang="it-IT" dirty="0">
              <a:solidFill>
                <a:schemeClr val="bg1"/>
              </a:solidFill>
            </a:endParaRPr>
          </a:p>
        </p:txBody>
      </p:sp>
    </p:spTree>
    <p:extLst>
      <p:ext uri="{BB962C8B-B14F-4D97-AF65-F5344CB8AC3E}">
        <p14:creationId xmlns:p14="http://schemas.microsoft.com/office/powerpoint/2010/main" val="378353297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1" name="Segnaposto contenuto 2"/>
          <p:cNvSpPr txBox="1">
            <a:spLocks/>
          </p:cNvSpPr>
          <p:nvPr/>
        </p:nvSpPr>
        <p:spPr>
          <a:xfrm>
            <a:off x="0" y="914400"/>
            <a:ext cx="8977982" cy="5523748"/>
          </a:xfrm>
          <a:prstGeom prst="rect">
            <a:avLst/>
          </a:prstGeom>
        </p:spPr>
        <p:txBody>
          <a:bodyPr anchor="ctr">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r>
              <a:rPr lang="it-IT" sz="2400" dirty="0"/>
              <a:t>La necessità di un “esercizio unitario”, alla base della chiamata in sussidiarietà da parte dello Stato, emerge (i) da molteplici e concomitanti elementi rinvenibili nell’ordinamento; (ii) dall’esplicito Decreto Balduzzi; e (iii) dall’articolo 14 della legge delega fiscale n. 23 del 11 marzo 2014; (iv) dalla richiamata Legge di Stabilità 2016 all’articolo 1 comma 936; (v)  dalla riforma del titolo V della Costituzione; (vi) dal disegno di Legge a firma dei senatori PD numero 2000 del 7/7/2015. </a:t>
            </a:r>
          </a:p>
          <a:p>
            <a:pPr marL="0" indent="0" algn="just">
              <a:buNone/>
            </a:pPr>
            <a:endParaRPr lang="it-IT" sz="2400" dirty="0"/>
          </a:p>
          <a:p>
            <a:pPr algn="just"/>
            <a:r>
              <a:rPr lang="it-IT" sz="2400" dirty="0"/>
              <a:t> La necessità emerge dunque sia da provvedimenti normativi, sia da provvedimenti che stanno per essere approvati.</a:t>
            </a:r>
          </a:p>
          <a:p>
            <a:endParaRPr lang="it-IT" sz="2400" dirty="0"/>
          </a:p>
          <a:p>
            <a:endParaRPr lang="it-IT" sz="2400" dirty="0"/>
          </a:p>
          <a:p>
            <a:pPr marL="0" indent="0">
              <a:buNone/>
            </a:pPr>
            <a:r>
              <a:rPr lang="it-IT" sz="2400" dirty="0"/>
              <a:t> </a:t>
            </a:r>
          </a:p>
        </p:txBody>
      </p:sp>
      <p:sp>
        <p:nvSpPr>
          <p:cNvPr id="3" name="Rettangolo 2"/>
          <p:cNvSpPr/>
          <p:nvPr/>
        </p:nvSpPr>
        <p:spPr>
          <a:xfrm>
            <a:off x="-609600" y="-151514"/>
            <a:ext cx="8572500" cy="463397"/>
          </a:xfrm>
          <a:prstGeom prst="rect">
            <a:avLst/>
          </a:prstGeom>
        </p:spPr>
        <p:txBody>
          <a:bodyPr wrap="square">
            <a:spAutoFit/>
          </a:bodyPr>
          <a:lstStyle/>
          <a:p>
            <a:pPr algn="just">
              <a:lnSpc>
                <a:spcPct val="150000"/>
              </a:lnSpc>
              <a:spcAft>
                <a:spcPts val="1200"/>
              </a:spcAft>
            </a:pPr>
            <a:r>
              <a:rPr lang="it-IT" dirty="0">
                <a:latin typeface="Times New Roman" panose="02020603050405020304" pitchFamily="18" charset="0"/>
                <a:ea typeface="Calibri" panose="020F0502020204030204" pitchFamily="34" charset="0"/>
                <a:cs typeface="Times New Roman" panose="02020603050405020304" pitchFamily="18" charset="0"/>
              </a:rPr>
              <a:t>.</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Immagine 12"/>
          <p:cNvPicPr>
            <a:picLocks noChangeAspect="1"/>
          </p:cNvPicPr>
          <p:nvPr/>
        </p:nvPicPr>
        <p:blipFill>
          <a:blip r:embed="rId2"/>
          <a:stretch>
            <a:fillRect/>
          </a:stretch>
        </p:blipFill>
        <p:spPr>
          <a:xfrm>
            <a:off x="6703977" y="6196563"/>
            <a:ext cx="2274005" cy="487722"/>
          </a:xfrm>
          <a:prstGeom prst="rect">
            <a:avLst/>
          </a:prstGeom>
        </p:spPr>
      </p:pic>
      <p:sp>
        <p:nvSpPr>
          <p:cNvPr id="8" name="object 8"/>
          <p:cNvSpPr txBox="1"/>
          <p:nvPr/>
        </p:nvSpPr>
        <p:spPr>
          <a:xfrm>
            <a:off x="457200" y="218595"/>
            <a:ext cx="3505200" cy="347968"/>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LA CONFERENZA UNIFICATA</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81</a:t>
            </a:fld>
            <a:endParaRPr lang="it-IT" dirty="0">
              <a:solidFill>
                <a:schemeClr val="bg1"/>
              </a:solidFill>
            </a:endParaRPr>
          </a:p>
        </p:txBody>
      </p:sp>
    </p:spTree>
    <p:extLst>
      <p:ext uri="{BB962C8B-B14F-4D97-AF65-F5344CB8AC3E}">
        <p14:creationId xmlns:p14="http://schemas.microsoft.com/office/powerpoint/2010/main" val="416622819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3" name="Rettangolo 2"/>
          <p:cNvSpPr/>
          <p:nvPr/>
        </p:nvSpPr>
        <p:spPr>
          <a:xfrm>
            <a:off x="-609600" y="-151514"/>
            <a:ext cx="8572500" cy="463397"/>
          </a:xfrm>
          <a:prstGeom prst="rect">
            <a:avLst/>
          </a:prstGeom>
        </p:spPr>
        <p:txBody>
          <a:bodyPr wrap="square">
            <a:spAutoFit/>
          </a:bodyPr>
          <a:lstStyle/>
          <a:p>
            <a:pPr algn="just">
              <a:lnSpc>
                <a:spcPct val="150000"/>
              </a:lnSpc>
              <a:spcAft>
                <a:spcPts val="1200"/>
              </a:spcAft>
            </a:pPr>
            <a:r>
              <a:rPr lang="it-IT" dirty="0">
                <a:latin typeface="Times New Roman" panose="02020603050405020304" pitchFamily="18" charset="0"/>
                <a:ea typeface="Calibri" panose="020F0502020204030204" pitchFamily="34" charset="0"/>
                <a:cs typeface="Times New Roman" panose="02020603050405020304" pitchFamily="18" charset="0"/>
              </a:rPr>
              <a:t>.</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ttangolo 1"/>
          <p:cNvSpPr/>
          <p:nvPr/>
        </p:nvSpPr>
        <p:spPr>
          <a:xfrm>
            <a:off x="228600" y="1620655"/>
            <a:ext cx="8381999" cy="3416320"/>
          </a:xfrm>
          <a:prstGeom prst="rect">
            <a:avLst/>
          </a:prstGeom>
        </p:spPr>
        <p:txBody>
          <a:bodyPr wrap="square" anchor="ctr">
            <a:spAutoFit/>
          </a:bodyPr>
          <a:lstStyle/>
          <a:p>
            <a:pPr marL="285750" indent="-285750" algn="just">
              <a:lnSpc>
                <a:spcPct val="150000"/>
              </a:lnSpc>
              <a:spcAft>
                <a:spcPts val="1200"/>
              </a:spcAft>
              <a:buFont typeface="Arial" panose="020B0604020202020204" pitchFamily="34" charset="0"/>
              <a:buChar char="•"/>
            </a:pPr>
            <a:r>
              <a:rPr lang="it-IT" sz="2400" dirty="0">
                <a:ea typeface="Calibri" panose="020F0502020204030204" pitchFamily="34" charset="0"/>
                <a:cs typeface="Times New Roman" panose="02020603050405020304" pitchFamily="18" charset="0"/>
              </a:rPr>
              <a:t>E’ stato anche richiamato anche il fatto relativo alla determinazione dei livelli essenziali delle prestazioni sanitarie concernenti diritti civili e sociali, e che l’art. 117 comma 2 lettera m), della Costituzione prevede la competenza legislativa esclusiva in capo allo Stato per garantire trattamenti uniformi sull’intero territorio nazionale.</a:t>
            </a:r>
            <a:endParaRPr lang="it-IT" sz="2400" dirty="0">
              <a:effectLst/>
              <a:ea typeface="Calibri" panose="020F0502020204030204" pitchFamily="34" charset="0"/>
              <a:cs typeface="Times New Roman" panose="02020603050405020304" pitchFamily="18" charset="0"/>
            </a:endParaRPr>
          </a:p>
        </p:txBody>
      </p:sp>
      <p:pic>
        <p:nvPicPr>
          <p:cNvPr id="12" name="Immagine 11"/>
          <p:cNvPicPr>
            <a:picLocks noChangeAspect="1"/>
          </p:cNvPicPr>
          <p:nvPr/>
        </p:nvPicPr>
        <p:blipFill>
          <a:blip r:embed="rId2"/>
          <a:stretch>
            <a:fillRect/>
          </a:stretch>
        </p:blipFill>
        <p:spPr>
          <a:xfrm>
            <a:off x="6703977" y="6196563"/>
            <a:ext cx="2274005" cy="487722"/>
          </a:xfrm>
          <a:prstGeom prst="rect">
            <a:avLst/>
          </a:prstGeom>
        </p:spPr>
      </p:pic>
      <p:sp>
        <p:nvSpPr>
          <p:cNvPr id="8" name="object 8"/>
          <p:cNvSpPr txBox="1"/>
          <p:nvPr/>
        </p:nvSpPr>
        <p:spPr>
          <a:xfrm>
            <a:off x="617681" y="231954"/>
            <a:ext cx="3563661"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NORMATIVA (1)</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82</a:t>
            </a:fld>
            <a:endParaRPr lang="it-IT" dirty="0">
              <a:solidFill>
                <a:schemeClr val="bg1"/>
              </a:solidFill>
            </a:endParaRPr>
          </a:p>
        </p:txBody>
      </p:sp>
    </p:spTree>
    <p:extLst>
      <p:ext uri="{BB962C8B-B14F-4D97-AF65-F5344CB8AC3E}">
        <p14:creationId xmlns:p14="http://schemas.microsoft.com/office/powerpoint/2010/main" val="142647777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3" name="Rettangolo 2"/>
          <p:cNvSpPr/>
          <p:nvPr/>
        </p:nvSpPr>
        <p:spPr>
          <a:xfrm>
            <a:off x="-609600" y="-151514"/>
            <a:ext cx="8572500" cy="463397"/>
          </a:xfrm>
          <a:prstGeom prst="rect">
            <a:avLst/>
          </a:prstGeom>
        </p:spPr>
        <p:txBody>
          <a:bodyPr wrap="square">
            <a:spAutoFit/>
          </a:bodyPr>
          <a:lstStyle/>
          <a:p>
            <a:pPr algn="just">
              <a:lnSpc>
                <a:spcPct val="150000"/>
              </a:lnSpc>
              <a:spcAft>
                <a:spcPts val="1200"/>
              </a:spcAft>
            </a:pPr>
            <a:r>
              <a:rPr lang="it-IT" dirty="0">
                <a:latin typeface="Times New Roman" panose="02020603050405020304" pitchFamily="18" charset="0"/>
                <a:ea typeface="Calibri" panose="020F0502020204030204" pitchFamily="34" charset="0"/>
                <a:cs typeface="Times New Roman" panose="02020603050405020304" pitchFamily="18" charset="0"/>
              </a:rPr>
              <a:t>.</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ttangolo 1"/>
          <p:cNvSpPr/>
          <p:nvPr/>
        </p:nvSpPr>
        <p:spPr>
          <a:xfrm>
            <a:off x="228600" y="1620655"/>
            <a:ext cx="8381999" cy="3416320"/>
          </a:xfrm>
          <a:prstGeom prst="rect">
            <a:avLst/>
          </a:prstGeom>
        </p:spPr>
        <p:txBody>
          <a:bodyPr wrap="square" anchor="ctr">
            <a:spAutoFit/>
          </a:bodyPr>
          <a:lstStyle/>
          <a:p>
            <a:pPr marL="285750" indent="-285750" algn="just">
              <a:lnSpc>
                <a:spcPct val="150000"/>
              </a:lnSpc>
              <a:spcAft>
                <a:spcPts val="1200"/>
              </a:spcAft>
              <a:buFont typeface="Arial" panose="020B0604020202020204" pitchFamily="34" charset="0"/>
              <a:buChar char="•"/>
            </a:pPr>
            <a:r>
              <a:rPr lang="it-IT" sz="2400" dirty="0">
                <a:ea typeface="Calibri" panose="020F0502020204030204" pitchFamily="34" charset="0"/>
                <a:cs typeface="Times New Roman" panose="02020603050405020304" pitchFamily="18" charset="0"/>
              </a:rPr>
              <a:t>Ultimo non certo per ordine di importanza è poi quanto è stato spesso richiamato con riferimento alla violazione del principio costituzionale della libera iniziative economica, di cui all’articolo 41 della Costituzione, che con l’effetto espulsivo risulta evidentemente frustrata dall’impossibilità oggettiva consentire l’esercizio del gioco legale su tutto il territorio interessato.</a:t>
            </a:r>
            <a:endParaRPr lang="it-IT"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Immagine 11"/>
          <p:cNvPicPr>
            <a:picLocks noChangeAspect="1"/>
          </p:cNvPicPr>
          <p:nvPr/>
        </p:nvPicPr>
        <p:blipFill>
          <a:blip r:embed="rId2"/>
          <a:stretch>
            <a:fillRect/>
          </a:stretch>
        </p:blipFill>
        <p:spPr>
          <a:xfrm>
            <a:off x="6703977" y="6196563"/>
            <a:ext cx="2274005" cy="487722"/>
          </a:xfrm>
          <a:prstGeom prst="rect">
            <a:avLst/>
          </a:prstGeom>
        </p:spPr>
      </p:pic>
      <p:sp>
        <p:nvSpPr>
          <p:cNvPr id="8" name="object 8"/>
          <p:cNvSpPr txBox="1"/>
          <p:nvPr/>
        </p:nvSpPr>
        <p:spPr>
          <a:xfrm>
            <a:off x="617681" y="231954"/>
            <a:ext cx="3563661"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NORMATIVA (2)</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83</a:t>
            </a:fld>
            <a:endParaRPr lang="it-IT" dirty="0">
              <a:solidFill>
                <a:schemeClr val="bg1"/>
              </a:solidFill>
            </a:endParaRPr>
          </a:p>
        </p:txBody>
      </p:sp>
    </p:spTree>
    <p:extLst>
      <p:ext uri="{BB962C8B-B14F-4D97-AF65-F5344CB8AC3E}">
        <p14:creationId xmlns:p14="http://schemas.microsoft.com/office/powerpoint/2010/main" val="2028456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3" name="Rettangolo 2"/>
          <p:cNvSpPr/>
          <p:nvPr/>
        </p:nvSpPr>
        <p:spPr>
          <a:xfrm>
            <a:off x="-609600" y="-151514"/>
            <a:ext cx="8572500" cy="463397"/>
          </a:xfrm>
          <a:prstGeom prst="rect">
            <a:avLst/>
          </a:prstGeom>
        </p:spPr>
        <p:txBody>
          <a:bodyPr wrap="square">
            <a:spAutoFit/>
          </a:bodyPr>
          <a:lstStyle/>
          <a:p>
            <a:pPr algn="just">
              <a:lnSpc>
                <a:spcPct val="150000"/>
              </a:lnSpc>
              <a:spcAft>
                <a:spcPts val="1200"/>
              </a:spcAft>
            </a:pPr>
            <a:r>
              <a:rPr lang="it-IT" dirty="0">
                <a:latin typeface="Times New Roman" panose="02020603050405020304" pitchFamily="18" charset="0"/>
                <a:ea typeface="Calibri" panose="020F0502020204030204" pitchFamily="34" charset="0"/>
                <a:cs typeface="Times New Roman" panose="02020603050405020304" pitchFamily="18" charset="0"/>
              </a:rPr>
              <a:t>.</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ttangolo 1"/>
          <p:cNvSpPr/>
          <p:nvPr/>
        </p:nvSpPr>
        <p:spPr>
          <a:xfrm>
            <a:off x="45535" y="762820"/>
            <a:ext cx="8737600" cy="5170646"/>
          </a:xfrm>
          <a:prstGeom prst="rect">
            <a:avLst/>
          </a:prstGeom>
        </p:spPr>
        <p:txBody>
          <a:bodyPr wrap="square" anchor="ctr">
            <a:spAutoFit/>
          </a:bodyPr>
          <a:lstStyle/>
          <a:p>
            <a:pPr marL="285750" indent="-285750" algn="just">
              <a:lnSpc>
                <a:spcPct val="150000"/>
              </a:lnSpc>
              <a:spcAft>
                <a:spcPts val="1200"/>
              </a:spcAft>
              <a:buFont typeface="Arial" panose="020B0604020202020204" pitchFamily="34" charset="0"/>
              <a:buChar char="•"/>
            </a:pPr>
            <a:r>
              <a:rPr lang="it-IT" sz="2000" dirty="0">
                <a:ea typeface="Calibri" panose="020F0502020204030204" pitchFamily="34" charset="0"/>
                <a:cs typeface="Times New Roman" panose="02020603050405020304" pitchFamily="18" charset="0"/>
              </a:rPr>
              <a:t> Ed ecco che anche sotto questo profilo l’effetto espulsivo ha l’evidente impatto sulla valutazione della questione in esame non potendosi certamente ritenere proporzionato il cosiddetto “sacrificio imposto al privato”, posto che il medesimo più che un sacrificio è definibile piuttosto una mutilazione radicale dell’attività di impresa, uno sradicamento integrale dell’attività di impresa dal territorio.    Se, come dimostrato, il privato, per effetto della normativa territoriale, non potrà distribuire il gioco legale in alcuna parte del territorio interessato, di che tipo di sacrificio stiamo parlando? Certamente di un sacrificio totale. Ed un sacrificio totale può essere considerato “relativo” al punto da ritenerlo bilanciato rispetto alla tutela di altri interessi? Un bilanciamento è un bilanciamento non uno sbilanciamento totale</a:t>
            </a:r>
            <a:r>
              <a:rPr lang="it-IT" sz="2000" dirty="0">
                <a:latin typeface="Times New Roman" panose="02020603050405020304" pitchFamily="18" charset="0"/>
                <a:ea typeface="Calibri" panose="020F0502020204030204" pitchFamily="34" charset="0"/>
                <a:cs typeface="Times New Roman" panose="02020603050405020304" pitchFamily="18" charset="0"/>
              </a:rPr>
              <a:t>. </a:t>
            </a:r>
            <a:endParaRPr lang="it-IT" sz="20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2" name="Immagine 11"/>
          <p:cNvPicPr>
            <a:picLocks noChangeAspect="1"/>
          </p:cNvPicPr>
          <p:nvPr/>
        </p:nvPicPr>
        <p:blipFill>
          <a:blip r:embed="rId2"/>
          <a:stretch>
            <a:fillRect/>
          </a:stretch>
        </p:blipFill>
        <p:spPr>
          <a:xfrm>
            <a:off x="6703977" y="6196563"/>
            <a:ext cx="2274005" cy="487722"/>
          </a:xfrm>
          <a:prstGeom prst="rect">
            <a:avLst/>
          </a:prstGeom>
        </p:spPr>
      </p:pic>
      <p:sp>
        <p:nvSpPr>
          <p:cNvPr id="8" name="object 8"/>
          <p:cNvSpPr txBox="1"/>
          <p:nvPr/>
        </p:nvSpPr>
        <p:spPr>
          <a:xfrm>
            <a:off x="457200" y="249059"/>
            <a:ext cx="3563661"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NORMATIVA (3)</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84</a:t>
            </a:fld>
            <a:endParaRPr lang="it-IT" dirty="0">
              <a:solidFill>
                <a:schemeClr val="bg1"/>
              </a:solidFill>
            </a:endParaRPr>
          </a:p>
        </p:txBody>
      </p:sp>
    </p:spTree>
    <p:extLst>
      <p:ext uri="{BB962C8B-B14F-4D97-AF65-F5344CB8AC3E}">
        <p14:creationId xmlns:p14="http://schemas.microsoft.com/office/powerpoint/2010/main" val="67887047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3" name="Rettangolo 2"/>
          <p:cNvSpPr/>
          <p:nvPr/>
        </p:nvSpPr>
        <p:spPr>
          <a:xfrm>
            <a:off x="-495300" y="337601"/>
            <a:ext cx="8572500" cy="463397"/>
          </a:xfrm>
          <a:prstGeom prst="rect">
            <a:avLst/>
          </a:prstGeom>
        </p:spPr>
        <p:txBody>
          <a:bodyPr wrap="square">
            <a:spAutoFit/>
          </a:bodyPr>
          <a:lstStyle/>
          <a:p>
            <a:pPr algn="just">
              <a:lnSpc>
                <a:spcPct val="150000"/>
              </a:lnSpc>
              <a:spcAft>
                <a:spcPts val="1200"/>
              </a:spcAft>
            </a:pPr>
            <a:r>
              <a:rPr lang="it-IT" dirty="0">
                <a:latin typeface="Times New Roman" panose="02020603050405020304" pitchFamily="18" charset="0"/>
                <a:ea typeface="Calibri" panose="020F0502020204030204" pitchFamily="34" charset="0"/>
                <a:cs typeface="Times New Roman" panose="02020603050405020304" pitchFamily="18" charset="0"/>
              </a:rPr>
              <a:t>.</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ttangolo 3"/>
          <p:cNvSpPr/>
          <p:nvPr/>
        </p:nvSpPr>
        <p:spPr>
          <a:xfrm>
            <a:off x="381000" y="931819"/>
            <a:ext cx="7995453" cy="4247317"/>
          </a:xfrm>
          <a:prstGeom prst="rect">
            <a:avLst/>
          </a:prstGeom>
        </p:spPr>
        <p:txBody>
          <a:bodyPr wrap="square" anchor="ctr">
            <a:spAutoFit/>
          </a:bodyPr>
          <a:lstStyle/>
          <a:p>
            <a:pPr marL="342900" indent="-342900" algn="just">
              <a:lnSpc>
                <a:spcPct val="150000"/>
              </a:lnSpc>
              <a:spcAft>
                <a:spcPts val="1200"/>
              </a:spcAft>
              <a:buFont typeface="Arial" panose="020B0604020202020204" pitchFamily="34" charset="0"/>
              <a:buChar char="•"/>
            </a:pPr>
            <a:r>
              <a:rPr lang="it-IT" sz="2000" dirty="0">
                <a:ea typeface="Calibri" panose="020F0502020204030204" pitchFamily="34" charset="0"/>
                <a:cs typeface="Times New Roman" panose="02020603050405020304" pitchFamily="18" charset="0"/>
              </a:rPr>
              <a:t>Di tutto questo la giurisprudenza sta dimostrando di cominciare a tenere conto.    E tra tutte le ordinanze e sentenze di riferimento vale qui richiamare una pronuncia che sembra aprire lo spiraglio giusto, con  il procedimento discusso innanzi alla Corte Costituzionale per il vaglio della dichiarazione di illegittimità costituzionale dell’art. 7, della Legge Regionale della Puglia 13 dicembre 2013, n. 43, recante norme in materia di “</a:t>
            </a:r>
            <a:r>
              <a:rPr lang="it-IT" sz="2000" i="1" dirty="0">
                <a:ea typeface="Calibri" panose="020F0502020204030204" pitchFamily="34" charset="0"/>
                <a:cs typeface="Times New Roman" panose="02020603050405020304" pitchFamily="18" charset="0"/>
              </a:rPr>
              <a:t>Contrasto alla diffusione del gioco d’azzardo patologico (GAP)</a:t>
            </a:r>
            <a:r>
              <a:rPr lang="it-IT" sz="2000" dirty="0">
                <a:ea typeface="Calibri" panose="020F0502020204030204" pitchFamily="34" charset="0"/>
                <a:cs typeface="Times New Roman" panose="02020603050405020304" pitchFamily="18" charset="0"/>
              </a:rPr>
              <a:t>”, per contrasto con gli articoli 117 comma 2, lett. h) e 117, comma 3, della Costituzione. </a:t>
            </a:r>
            <a:endParaRPr lang="it-IT" sz="2000" dirty="0">
              <a:effectLst/>
              <a:ea typeface="Calibri" panose="020F0502020204030204" pitchFamily="34" charset="0"/>
              <a:cs typeface="Times New Roman" panose="02020603050405020304" pitchFamily="18" charset="0"/>
            </a:endParaRPr>
          </a:p>
        </p:txBody>
      </p:sp>
      <p:pic>
        <p:nvPicPr>
          <p:cNvPr id="11" name="Immagine 10"/>
          <p:cNvPicPr>
            <a:picLocks noChangeAspect="1"/>
          </p:cNvPicPr>
          <p:nvPr/>
        </p:nvPicPr>
        <p:blipFill>
          <a:blip r:embed="rId2"/>
          <a:stretch>
            <a:fillRect/>
          </a:stretch>
        </p:blipFill>
        <p:spPr>
          <a:xfrm>
            <a:off x="6703977" y="6196563"/>
            <a:ext cx="2274005" cy="487722"/>
          </a:xfrm>
          <a:prstGeom prst="rect">
            <a:avLst/>
          </a:prstGeom>
        </p:spPr>
      </p:pic>
      <p:sp>
        <p:nvSpPr>
          <p:cNvPr id="8" name="object 8"/>
          <p:cNvSpPr txBox="1"/>
          <p:nvPr/>
        </p:nvSpPr>
        <p:spPr>
          <a:xfrm>
            <a:off x="762000" y="169008"/>
            <a:ext cx="3563661"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LA GIURISPRUDENZA ITALIANA </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85</a:t>
            </a:fld>
            <a:endParaRPr lang="it-IT" dirty="0">
              <a:solidFill>
                <a:schemeClr val="bg1"/>
              </a:solidFill>
            </a:endParaRPr>
          </a:p>
        </p:txBody>
      </p:sp>
    </p:spTree>
    <p:extLst>
      <p:ext uri="{BB962C8B-B14F-4D97-AF65-F5344CB8AC3E}">
        <p14:creationId xmlns:p14="http://schemas.microsoft.com/office/powerpoint/2010/main" val="396757773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3" name="Rettangolo 2"/>
          <p:cNvSpPr/>
          <p:nvPr/>
        </p:nvSpPr>
        <p:spPr>
          <a:xfrm>
            <a:off x="-723900" y="458794"/>
            <a:ext cx="8572500" cy="463397"/>
          </a:xfrm>
          <a:prstGeom prst="rect">
            <a:avLst/>
          </a:prstGeom>
        </p:spPr>
        <p:txBody>
          <a:bodyPr wrap="square">
            <a:spAutoFit/>
          </a:bodyPr>
          <a:lstStyle/>
          <a:p>
            <a:pPr algn="just">
              <a:lnSpc>
                <a:spcPct val="150000"/>
              </a:lnSpc>
              <a:spcAft>
                <a:spcPts val="1200"/>
              </a:spcAft>
            </a:pPr>
            <a:r>
              <a:rPr lang="it-IT" dirty="0">
                <a:latin typeface="Times New Roman" panose="02020603050405020304" pitchFamily="18" charset="0"/>
                <a:ea typeface="Calibri" panose="020F0502020204030204" pitchFamily="34" charset="0"/>
                <a:cs typeface="Times New Roman" panose="02020603050405020304" pitchFamily="18" charset="0"/>
              </a:rPr>
              <a:t>.</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magine 10"/>
          <p:cNvPicPr>
            <a:picLocks noChangeAspect="1"/>
          </p:cNvPicPr>
          <p:nvPr/>
        </p:nvPicPr>
        <p:blipFill>
          <a:blip r:embed="rId2"/>
          <a:stretch>
            <a:fillRect/>
          </a:stretch>
        </p:blipFill>
        <p:spPr>
          <a:xfrm>
            <a:off x="6703977" y="6196563"/>
            <a:ext cx="2274005" cy="487722"/>
          </a:xfrm>
          <a:prstGeom prst="rect">
            <a:avLst/>
          </a:prstGeom>
        </p:spPr>
      </p:pic>
      <p:sp>
        <p:nvSpPr>
          <p:cNvPr id="8" name="object 8"/>
          <p:cNvSpPr txBox="1"/>
          <p:nvPr/>
        </p:nvSpPr>
        <p:spPr>
          <a:xfrm>
            <a:off x="762000" y="169008"/>
            <a:ext cx="3563661"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LA GIURISPRUDENZA ITALIANA </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86</a:t>
            </a:fld>
            <a:endParaRPr lang="it-IT" dirty="0">
              <a:solidFill>
                <a:schemeClr val="bg1"/>
              </a:solidFill>
            </a:endParaRPr>
          </a:p>
        </p:txBody>
      </p:sp>
      <p:sp>
        <p:nvSpPr>
          <p:cNvPr id="2" name="Rettangolo 1"/>
          <p:cNvSpPr/>
          <p:nvPr/>
        </p:nvSpPr>
        <p:spPr>
          <a:xfrm>
            <a:off x="800099" y="1917667"/>
            <a:ext cx="7543801" cy="3170099"/>
          </a:xfrm>
          <a:prstGeom prst="rect">
            <a:avLst/>
          </a:prstGeom>
        </p:spPr>
        <p:txBody>
          <a:bodyPr wrap="square">
            <a:spAutoFit/>
          </a:bodyPr>
          <a:lstStyle/>
          <a:p>
            <a:pPr algn="just"/>
            <a:r>
              <a:rPr lang="it-IT" sz="2000" dirty="0"/>
              <a:t>«Al legislatore  pugliese  si rimprovera,  in sostanza  – segnatamente  dalle parti private – di aver emanato  una  norma eccedente  lo scopo e idonea  a paralizzare le iniziative imprenditoriali nel settore del gioco lecito, ledendo anche l’affidamento  di chi aveva in esso investito.   </a:t>
            </a:r>
          </a:p>
          <a:p>
            <a:pPr algn="just"/>
            <a:endParaRPr lang="it-IT" sz="2000" dirty="0"/>
          </a:p>
          <a:p>
            <a:pPr algn="just"/>
            <a:r>
              <a:rPr lang="it-IT" sz="2000" dirty="0"/>
              <a:t>Tali profili esulano, tuttavia,  dall’odierno  </a:t>
            </a:r>
            <a:r>
              <a:rPr lang="it-IT" sz="2000" i="1" dirty="0" err="1"/>
              <a:t>thema</a:t>
            </a:r>
            <a:r>
              <a:rPr lang="it-IT" sz="2000" i="1" dirty="0"/>
              <a:t>  </a:t>
            </a:r>
            <a:r>
              <a:rPr lang="it-IT" sz="2000" i="1" dirty="0" err="1"/>
              <a:t>decidendum</a:t>
            </a:r>
            <a:r>
              <a:rPr lang="it-IT" sz="2000" dirty="0"/>
              <a:t>, non  essendo  la Corte chiamata  a verificare la conformità  della norma  impugnata  a parametri  diversi da quelli attinenti  a profili di competenza».</a:t>
            </a:r>
          </a:p>
        </p:txBody>
      </p:sp>
      <p:sp>
        <p:nvSpPr>
          <p:cNvPr id="5" name="Rettangolo 4"/>
          <p:cNvSpPr/>
          <p:nvPr/>
        </p:nvSpPr>
        <p:spPr>
          <a:xfrm>
            <a:off x="-2362200" y="5665189"/>
            <a:ext cx="8323539" cy="412934"/>
          </a:xfrm>
          <a:prstGeom prst="rect">
            <a:avLst/>
          </a:prstGeom>
        </p:spPr>
        <p:txBody>
          <a:bodyPr wrap="square">
            <a:spAutoFit/>
          </a:bodyPr>
          <a:lstStyle/>
          <a:p>
            <a:pPr marL="12700" algn="ctr">
              <a:spcBef>
                <a:spcPts val="117"/>
              </a:spcBef>
            </a:pPr>
            <a:endParaRPr lang="it-IT" sz="1000" i="1" dirty="0"/>
          </a:p>
          <a:p>
            <a:pPr marL="12700" algn="ctr">
              <a:spcBef>
                <a:spcPts val="117"/>
              </a:spcBef>
            </a:pPr>
            <a:r>
              <a:rPr lang="it-IT" sz="1000" i="1" dirty="0"/>
              <a:t>*Sentenza Corte Costituzionale  sul distanziometro della Puglia</a:t>
            </a:r>
          </a:p>
        </p:txBody>
      </p:sp>
      <p:sp>
        <p:nvSpPr>
          <p:cNvPr id="4" name="CasellaDiTesto 3"/>
          <p:cNvSpPr txBox="1"/>
          <p:nvPr/>
        </p:nvSpPr>
        <p:spPr>
          <a:xfrm>
            <a:off x="914400" y="922191"/>
            <a:ext cx="7429500" cy="369332"/>
          </a:xfrm>
          <a:prstGeom prst="rect">
            <a:avLst/>
          </a:prstGeom>
          <a:noFill/>
        </p:spPr>
        <p:txBody>
          <a:bodyPr wrap="square" rtlCol="0">
            <a:spAutoFit/>
          </a:bodyPr>
          <a:lstStyle/>
          <a:p>
            <a:pPr algn="ctr"/>
            <a:r>
              <a:rPr lang="it-IT" dirty="0"/>
              <a:t>Si legge nella sentenza della Corte Costituzionale:</a:t>
            </a:r>
          </a:p>
        </p:txBody>
      </p:sp>
    </p:spTree>
    <p:extLst>
      <p:ext uri="{BB962C8B-B14F-4D97-AF65-F5344CB8AC3E}">
        <p14:creationId xmlns:p14="http://schemas.microsoft.com/office/powerpoint/2010/main" val="239633842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3" name="Rettangolo 2"/>
          <p:cNvSpPr/>
          <p:nvPr/>
        </p:nvSpPr>
        <p:spPr>
          <a:xfrm>
            <a:off x="-710738" y="337601"/>
            <a:ext cx="8572500" cy="463397"/>
          </a:xfrm>
          <a:prstGeom prst="rect">
            <a:avLst/>
          </a:prstGeom>
        </p:spPr>
        <p:txBody>
          <a:bodyPr wrap="square">
            <a:spAutoFit/>
          </a:bodyPr>
          <a:lstStyle/>
          <a:p>
            <a:pPr algn="just">
              <a:lnSpc>
                <a:spcPct val="150000"/>
              </a:lnSpc>
              <a:spcAft>
                <a:spcPts val="1200"/>
              </a:spcAft>
            </a:pPr>
            <a:r>
              <a:rPr lang="it-IT" dirty="0">
                <a:latin typeface="Times New Roman" panose="02020603050405020304" pitchFamily="18" charset="0"/>
                <a:ea typeface="Calibri" panose="020F0502020204030204" pitchFamily="34" charset="0"/>
                <a:cs typeface="Times New Roman" panose="02020603050405020304" pitchFamily="18" charset="0"/>
              </a:rPr>
              <a:t>.</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ttangolo 3"/>
          <p:cNvSpPr/>
          <p:nvPr/>
        </p:nvSpPr>
        <p:spPr>
          <a:xfrm>
            <a:off x="381000" y="724840"/>
            <a:ext cx="7995453" cy="5584606"/>
          </a:xfrm>
          <a:prstGeom prst="rect">
            <a:avLst/>
          </a:prstGeom>
        </p:spPr>
        <p:txBody>
          <a:bodyPr wrap="square" anchor="ctr">
            <a:spAutoFit/>
          </a:bodyPr>
          <a:lstStyle/>
          <a:p>
            <a:pPr marL="342900" indent="-342900" algn="just">
              <a:lnSpc>
                <a:spcPct val="150000"/>
              </a:lnSpc>
              <a:spcAft>
                <a:spcPts val="1200"/>
              </a:spcAft>
              <a:buFont typeface="Arial" panose="020B0604020202020204" pitchFamily="34" charset="0"/>
              <a:buChar char="•"/>
            </a:pPr>
            <a:r>
              <a:rPr lang="it-IT" sz="2000" dirty="0">
                <a:ea typeface="Calibri" panose="020F0502020204030204" pitchFamily="34" charset="0"/>
                <a:cs typeface="Times New Roman" panose="02020603050405020304" pitchFamily="18" charset="0"/>
              </a:rPr>
              <a:t>Quella che si vuole qui richiamare è la giurisprudenza amministrativa che esige un’adeguata motivazione e un’approfondita istruttoria nelle due sopraggiunte pronunce gemelle del Consiglio di Stato (</a:t>
            </a:r>
            <a:r>
              <a:rPr lang="it-IT" sz="2000" dirty="0" err="1">
                <a:ea typeface="Calibri" panose="020F0502020204030204" pitchFamily="34" charset="0"/>
                <a:cs typeface="Times New Roman" panose="02020603050405020304" pitchFamily="18" charset="0"/>
              </a:rPr>
              <a:t>Cfr</a:t>
            </a:r>
            <a:r>
              <a:rPr lang="it-IT" sz="2000" dirty="0">
                <a:ea typeface="Calibri" panose="020F0502020204030204" pitchFamily="34" charset="0"/>
                <a:cs typeface="Times New Roman" panose="02020603050405020304" pitchFamily="18" charset="0"/>
              </a:rPr>
              <a:t>  </a:t>
            </a:r>
            <a:r>
              <a:rPr lang="it-IT" sz="2000" dirty="0" err="1">
                <a:ea typeface="Calibri" panose="020F0502020204030204" pitchFamily="34" charset="0"/>
                <a:cs typeface="Times New Roman" panose="02020603050405020304" pitchFamily="18" charset="0"/>
              </a:rPr>
              <a:t>CdS</a:t>
            </a:r>
            <a:r>
              <a:rPr lang="it-IT" sz="2000" dirty="0">
                <a:ea typeface="Calibri" panose="020F0502020204030204" pitchFamily="34" charset="0"/>
                <a:cs typeface="Times New Roman" panose="02020603050405020304" pitchFamily="18" charset="0"/>
              </a:rPr>
              <a:t>, sez. III, 10 febbraio 2016, n.578 e n. 579).  Esse hanno ritenuto illegittima la fissazione apodittica di distanze da luoghi ritenuti sensibili, in assenza di adeguata istruttoria in ordine alla effettiva incidenza delle ludopatie sul territorio e di idonea valutazione sul se, in relazione anche all’elevatissimo numero dei luoghi sensibili individuati, la distanza stabilita sia proporzionata e sostenibile “</a:t>
            </a:r>
            <a:r>
              <a:rPr lang="it-IT" sz="2000" i="1" dirty="0">
                <a:ea typeface="Calibri" panose="020F0502020204030204" pitchFamily="34" charset="0"/>
                <a:cs typeface="Times New Roman" panose="02020603050405020304" pitchFamily="18" charset="0"/>
              </a:rPr>
              <a:t>in quanto tale da non impedire di fatto nuove ubicazioni per gli esercizi commerciali </a:t>
            </a:r>
            <a:r>
              <a:rPr lang="it-IT" sz="2000" i="1" dirty="0">
                <a:cs typeface="Times New Roman" panose="02020603050405020304" pitchFamily="18" charset="0"/>
              </a:rPr>
              <a:t>del settore e la disponibilità di sedi alternative in vista di possibili trasferimenti di esercizi in attività</a:t>
            </a:r>
            <a:r>
              <a:rPr lang="it-IT" sz="2000" dirty="0">
                <a:cs typeface="Times New Roman" panose="02020603050405020304" pitchFamily="18" charset="0"/>
              </a:rPr>
              <a:t>”.</a:t>
            </a:r>
          </a:p>
        </p:txBody>
      </p:sp>
      <p:pic>
        <p:nvPicPr>
          <p:cNvPr id="11" name="Immagine 10"/>
          <p:cNvPicPr>
            <a:picLocks noChangeAspect="1"/>
          </p:cNvPicPr>
          <p:nvPr/>
        </p:nvPicPr>
        <p:blipFill>
          <a:blip r:embed="rId2"/>
          <a:stretch>
            <a:fillRect/>
          </a:stretch>
        </p:blipFill>
        <p:spPr>
          <a:xfrm>
            <a:off x="6703977" y="6196563"/>
            <a:ext cx="2274005" cy="487722"/>
          </a:xfrm>
          <a:prstGeom prst="rect">
            <a:avLst/>
          </a:prstGeom>
        </p:spPr>
      </p:pic>
      <p:sp>
        <p:nvSpPr>
          <p:cNvPr id="8" name="object 8"/>
          <p:cNvSpPr txBox="1"/>
          <p:nvPr/>
        </p:nvSpPr>
        <p:spPr>
          <a:xfrm>
            <a:off x="762000" y="140180"/>
            <a:ext cx="3563661"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PRONUCE GEMELLE </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87</a:t>
            </a:fld>
            <a:endParaRPr lang="it-IT" dirty="0">
              <a:solidFill>
                <a:schemeClr val="bg1"/>
              </a:solidFill>
            </a:endParaRPr>
          </a:p>
        </p:txBody>
      </p:sp>
    </p:spTree>
    <p:extLst>
      <p:ext uri="{BB962C8B-B14F-4D97-AF65-F5344CB8AC3E}">
        <p14:creationId xmlns:p14="http://schemas.microsoft.com/office/powerpoint/2010/main" val="89501588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3" name="Rettangolo 2"/>
          <p:cNvSpPr/>
          <p:nvPr/>
        </p:nvSpPr>
        <p:spPr>
          <a:xfrm>
            <a:off x="-710738" y="337601"/>
            <a:ext cx="8572500" cy="463397"/>
          </a:xfrm>
          <a:prstGeom prst="rect">
            <a:avLst/>
          </a:prstGeom>
        </p:spPr>
        <p:txBody>
          <a:bodyPr wrap="square">
            <a:spAutoFit/>
          </a:bodyPr>
          <a:lstStyle/>
          <a:p>
            <a:pPr algn="just">
              <a:lnSpc>
                <a:spcPct val="150000"/>
              </a:lnSpc>
              <a:spcAft>
                <a:spcPts val="1200"/>
              </a:spcAft>
            </a:pPr>
            <a:r>
              <a:rPr lang="it-IT" dirty="0">
                <a:latin typeface="Times New Roman" panose="02020603050405020304" pitchFamily="18" charset="0"/>
                <a:ea typeface="Calibri" panose="020F0502020204030204" pitchFamily="34" charset="0"/>
                <a:cs typeface="Times New Roman" panose="02020603050405020304" pitchFamily="18" charset="0"/>
              </a:rPr>
              <a:t>.</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ttangolo 1"/>
          <p:cNvSpPr/>
          <p:nvPr/>
        </p:nvSpPr>
        <p:spPr>
          <a:xfrm>
            <a:off x="76200" y="759782"/>
            <a:ext cx="8901782" cy="5693866"/>
          </a:xfrm>
          <a:prstGeom prst="rect">
            <a:avLst/>
          </a:prstGeom>
        </p:spPr>
        <p:txBody>
          <a:bodyPr wrap="square" anchor="ctr">
            <a:spAutoFit/>
          </a:bodyPr>
          <a:lstStyle/>
          <a:p>
            <a:pPr marL="285750" indent="-285750" algn="just">
              <a:lnSpc>
                <a:spcPct val="150000"/>
              </a:lnSpc>
              <a:spcAft>
                <a:spcPts val="1200"/>
              </a:spcAft>
              <a:buFont typeface="Arial" panose="020B0604020202020204" pitchFamily="34" charset="0"/>
              <a:buChar char="•"/>
            </a:pPr>
            <a:r>
              <a:rPr lang="it-IT" sz="1600" dirty="0">
                <a:ea typeface="Calibri" panose="020F0502020204030204" pitchFamily="34" charset="0"/>
                <a:cs typeface="Times New Roman" panose="02020603050405020304" pitchFamily="18" charset="0"/>
              </a:rPr>
              <a:t>Lo stesso Consiglio di Stato, confermando la sentenza di primo grado emessa dal Tar Emilia Romagna in accoglimento del ricorso di un gestore avverso il distanziometro fissato dal Comune di Bologna, ha rilevato come “</a:t>
            </a:r>
            <a:r>
              <a:rPr lang="it-IT" sz="1600" i="1" dirty="0">
                <a:ea typeface="Calibri" panose="020F0502020204030204" pitchFamily="34" charset="0"/>
                <a:cs typeface="Times New Roman" panose="02020603050405020304" pitchFamily="18" charset="0"/>
              </a:rPr>
              <a:t>Nel caso in esame, se l’effetto dissuasivo della distanza dalle sale giochi dei (luoghi in cui si trovano di regola i) soggetti da tutelare risponde ad un criterio presuntivo generalmente condiviso, manca una regola tecnica cui fare riferimento per misurare l’efficacia di una determinata distanza. (…) il Comune di Bologna avrebbe dovuto analizzare in modo approfondito l’incidenza delle ludopatie nel proprio territorio, valutare in relazione ad essa quale distanza di rispetto poteva ritenersi astrattamente adeguata alla consistenza del fenomeno da contrastare, e verificare se, in relazione alla diffusione dei siti sensibili, una simile distanza fosse misura proporzionata e sostenibile, in quanto tale da non impedire di fatto nuove ubicazioni per gli esercizi commerciali del settore e la disponibilità di sedi alternative in vista di possibili trasferimenti degli esercizi in attività. Può convenirsi che, al riguardo, si trattasse di esercitare una discrezionalità piuttosto ampia, limitatamente sindacabile. Tuttavia, nel caso in esame, non è stato argomentato dal Comune appellante, né risulta dalla documentazione in atti, che valutazioni di tal genere siano state compiute</a:t>
            </a:r>
            <a:r>
              <a:rPr lang="it-IT" sz="1600" dirty="0">
                <a:ea typeface="Calibri" panose="020F0502020204030204" pitchFamily="34" charset="0"/>
                <a:cs typeface="Times New Roman" panose="02020603050405020304" pitchFamily="18" charset="0"/>
              </a:rPr>
              <a:t>”.</a:t>
            </a:r>
            <a:endParaRPr lang="it-IT" sz="1600" dirty="0">
              <a:effectLst/>
              <a:ea typeface="Calibri" panose="020F0502020204030204" pitchFamily="34" charset="0"/>
              <a:cs typeface="Times New Roman" panose="02020603050405020304" pitchFamily="18" charset="0"/>
            </a:endParaRPr>
          </a:p>
          <a:p>
            <a:pPr>
              <a:lnSpc>
                <a:spcPct val="150000"/>
              </a:lnSpc>
              <a:spcAft>
                <a:spcPts val="1200"/>
              </a:spcAft>
            </a:pPr>
            <a:r>
              <a:rPr lang="it-IT" sz="1200" dirty="0">
                <a:ea typeface="Calibri" panose="020F0502020204030204" pitchFamily="34" charset="0"/>
                <a:cs typeface="Times New Roman" panose="02020603050405020304" pitchFamily="18" charset="0"/>
              </a:rPr>
              <a:t> </a:t>
            </a:r>
            <a:endParaRPr lang="it-IT" sz="1200" dirty="0">
              <a:effectLst/>
              <a:ea typeface="Calibri" panose="020F0502020204030204" pitchFamily="34" charset="0"/>
              <a:cs typeface="Times New Roman" panose="02020603050405020304" pitchFamily="18" charset="0"/>
            </a:endParaRPr>
          </a:p>
        </p:txBody>
      </p:sp>
      <p:pic>
        <p:nvPicPr>
          <p:cNvPr id="11" name="Immagine 10"/>
          <p:cNvPicPr>
            <a:picLocks noChangeAspect="1"/>
          </p:cNvPicPr>
          <p:nvPr/>
        </p:nvPicPr>
        <p:blipFill>
          <a:blip r:embed="rId2"/>
          <a:stretch>
            <a:fillRect/>
          </a:stretch>
        </p:blipFill>
        <p:spPr>
          <a:xfrm>
            <a:off x="6703977" y="6196563"/>
            <a:ext cx="2274005" cy="487722"/>
          </a:xfrm>
          <a:prstGeom prst="rect">
            <a:avLst/>
          </a:prstGeom>
        </p:spPr>
      </p:pic>
      <p:sp>
        <p:nvSpPr>
          <p:cNvPr id="8" name="object 8"/>
          <p:cNvSpPr txBox="1"/>
          <p:nvPr/>
        </p:nvSpPr>
        <p:spPr>
          <a:xfrm>
            <a:off x="457200" y="217880"/>
            <a:ext cx="3810000"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SENTENZA TAR EMILIA ROMAGNA</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88</a:t>
            </a:fld>
            <a:endParaRPr lang="it-IT" dirty="0">
              <a:solidFill>
                <a:schemeClr val="bg1"/>
              </a:solidFill>
            </a:endParaRPr>
          </a:p>
        </p:txBody>
      </p:sp>
    </p:spTree>
    <p:extLst>
      <p:ext uri="{BB962C8B-B14F-4D97-AF65-F5344CB8AC3E}">
        <p14:creationId xmlns:p14="http://schemas.microsoft.com/office/powerpoint/2010/main" val="238916234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3" name="Rettangolo 2"/>
          <p:cNvSpPr/>
          <p:nvPr/>
        </p:nvSpPr>
        <p:spPr>
          <a:xfrm>
            <a:off x="-710738" y="337601"/>
            <a:ext cx="8572500" cy="463397"/>
          </a:xfrm>
          <a:prstGeom prst="rect">
            <a:avLst/>
          </a:prstGeom>
        </p:spPr>
        <p:txBody>
          <a:bodyPr wrap="square">
            <a:spAutoFit/>
          </a:bodyPr>
          <a:lstStyle/>
          <a:p>
            <a:pPr algn="just">
              <a:lnSpc>
                <a:spcPct val="150000"/>
              </a:lnSpc>
              <a:spcAft>
                <a:spcPts val="1200"/>
              </a:spcAft>
            </a:pPr>
            <a:r>
              <a:rPr lang="it-IT" dirty="0">
                <a:latin typeface="Times New Roman" panose="02020603050405020304" pitchFamily="18" charset="0"/>
                <a:ea typeface="Calibri" panose="020F0502020204030204" pitchFamily="34" charset="0"/>
                <a:cs typeface="Times New Roman" panose="02020603050405020304" pitchFamily="18" charset="0"/>
              </a:rPr>
              <a:t>.</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magine 10"/>
          <p:cNvPicPr>
            <a:picLocks noChangeAspect="1"/>
          </p:cNvPicPr>
          <p:nvPr/>
        </p:nvPicPr>
        <p:blipFill>
          <a:blip r:embed="rId2"/>
          <a:stretch>
            <a:fillRect/>
          </a:stretch>
        </p:blipFill>
        <p:spPr>
          <a:xfrm>
            <a:off x="6703977" y="6196563"/>
            <a:ext cx="2274005" cy="487722"/>
          </a:xfrm>
          <a:prstGeom prst="rect">
            <a:avLst/>
          </a:prstGeom>
        </p:spPr>
      </p:pic>
      <p:sp>
        <p:nvSpPr>
          <p:cNvPr id="8" name="object 8"/>
          <p:cNvSpPr txBox="1"/>
          <p:nvPr/>
        </p:nvSpPr>
        <p:spPr>
          <a:xfrm>
            <a:off x="304800" y="217880"/>
            <a:ext cx="3810000"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ELENCO GIURISPRUDENZA ORARI</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89</a:t>
            </a:fld>
            <a:endParaRPr lang="it-IT" dirty="0">
              <a:solidFill>
                <a:schemeClr val="bg1"/>
              </a:solidFill>
            </a:endParaRPr>
          </a:p>
        </p:txBody>
      </p:sp>
      <p:sp>
        <p:nvSpPr>
          <p:cNvPr id="17" name="Rettangolo 16"/>
          <p:cNvSpPr/>
          <p:nvPr/>
        </p:nvSpPr>
        <p:spPr>
          <a:xfrm>
            <a:off x="225884" y="402728"/>
            <a:ext cx="8692232" cy="5570756"/>
          </a:xfrm>
          <a:prstGeom prst="rect">
            <a:avLst/>
          </a:prstGeom>
        </p:spPr>
        <p:txBody>
          <a:bodyPr wrap="square">
            <a:spAutoFit/>
          </a:bodyPr>
          <a:lstStyle/>
          <a:p>
            <a:endParaRPr lang="it-IT" dirty="0"/>
          </a:p>
          <a:p>
            <a:endParaRPr lang="it-IT" dirty="0"/>
          </a:p>
          <a:p>
            <a:pPr algn="just"/>
            <a:r>
              <a:rPr lang="it-IT" sz="1600" b="1" dirty="0"/>
              <a:t>ORDINANZE CAUTELARI</a:t>
            </a:r>
          </a:p>
          <a:p>
            <a:pPr algn="just"/>
            <a:endParaRPr lang="it-IT" sz="1600" dirty="0"/>
          </a:p>
          <a:p>
            <a:pPr algn="just"/>
            <a:r>
              <a:rPr lang="it-IT" sz="1600" dirty="0"/>
              <a:t>1. CONSIGLIO DI STATO: Casinò delle Alpi </a:t>
            </a:r>
            <a:r>
              <a:rPr lang="it-IT" sz="1600" dirty="0" err="1"/>
              <a:t>srl</a:t>
            </a:r>
            <a:r>
              <a:rPr lang="it-IT" sz="1600" dirty="0"/>
              <a:t>/ Comune di Torino R.G. 9403/2016 ordinanza n. 138/2017 del 19.01.2017</a:t>
            </a:r>
          </a:p>
          <a:p>
            <a:pPr marL="342900" indent="-342900" algn="just">
              <a:buAutoNum type="arabicPeriod"/>
            </a:pPr>
            <a:endParaRPr lang="it-IT" sz="1600" dirty="0"/>
          </a:p>
          <a:p>
            <a:pPr algn="just"/>
            <a:r>
              <a:rPr lang="it-IT" sz="1600" dirty="0"/>
              <a:t>2. CONSIGLIO DI STATO: Natoli/Comune di Novara RG. 7385/2016 ordinanza n. 5255/2016 del 24.11.2016</a:t>
            </a:r>
          </a:p>
          <a:p>
            <a:pPr algn="just"/>
            <a:endParaRPr lang="it-IT" sz="1600" dirty="0"/>
          </a:p>
          <a:p>
            <a:pPr algn="just"/>
            <a:r>
              <a:rPr lang="it-IT" sz="1600" dirty="0"/>
              <a:t>3. TAR TOSCANA: Tosco </a:t>
            </a:r>
            <a:r>
              <a:rPr lang="it-IT" sz="1600" dirty="0" err="1"/>
              <a:t>srl</a:t>
            </a:r>
            <a:r>
              <a:rPr lang="it-IT" sz="1600" dirty="0"/>
              <a:t>/Comune di Grosseto R.G. 1649/2016 ordinanza n. 9/2017 del 10.01.2017</a:t>
            </a:r>
          </a:p>
          <a:p>
            <a:pPr algn="just"/>
            <a:endParaRPr lang="it-IT" sz="1600" dirty="0"/>
          </a:p>
          <a:p>
            <a:pPr algn="just"/>
            <a:r>
              <a:rPr lang="it-IT" sz="1600" dirty="0"/>
              <a:t>4. TAR TOSCANA: Maremma Gaming </a:t>
            </a:r>
            <a:r>
              <a:rPr lang="it-IT" sz="1600" dirty="0" err="1"/>
              <a:t>srl</a:t>
            </a:r>
            <a:r>
              <a:rPr lang="it-IT" sz="1600" dirty="0"/>
              <a:t>/ Comune di Grosseto R.G. 1634/2016 ordinanza n.6/2017 del 10.1.2017.</a:t>
            </a:r>
          </a:p>
          <a:p>
            <a:pPr algn="just"/>
            <a:endParaRPr lang="it-IT" sz="1600" dirty="0"/>
          </a:p>
          <a:p>
            <a:pPr algn="just"/>
            <a:r>
              <a:rPr lang="it-IT" sz="1600" dirty="0"/>
              <a:t>5. TAR LOMBARDIA: </a:t>
            </a:r>
            <a:r>
              <a:rPr lang="it-IT" sz="1600" dirty="0" err="1"/>
              <a:t>Invest</a:t>
            </a:r>
            <a:r>
              <a:rPr lang="it-IT" sz="1600" dirty="0"/>
              <a:t> </a:t>
            </a:r>
            <a:r>
              <a:rPr lang="it-IT" sz="1600" dirty="0" err="1"/>
              <a:t>gaming</a:t>
            </a:r>
            <a:r>
              <a:rPr lang="it-IT" sz="1600" dirty="0"/>
              <a:t> </a:t>
            </a:r>
            <a:r>
              <a:rPr lang="it-IT" sz="1600" dirty="0" err="1"/>
              <a:t>srl</a:t>
            </a:r>
            <a:r>
              <a:rPr lang="it-IT" sz="1600" dirty="0"/>
              <a:t>/Comune di Mantova RG 1171/2016 ordinanza n.758/2016 del 23.11.2016</a:t>
            </a:r>
          </a:p>
          <a:p>
            <a:pPr algn="just"/>
            <a:endParaRPr lang="it-IT" sz="1600" dirty="0"/>
          </a:p>
          <a:p>
            <a:pPr algn="just"/>
            <a:r>
              <a:rPr lang="it-IT" sz="1600" dirty="0"/>
              <a:t>6. TAR VENETO: </a:t>
            </a:r>
            <a:r>
              <a:rPr lang="it-IT" sz="1600" dirty="0" err="1"/>
              <a:t>Italtronic</a:t>
            </a:r>
            <a:r>
              <a:rPr lang="it-IT" sz="1600" dirty="0"/>
              <a:t> </a:t>
            </a:r>
            <a:r>
              <a:rPr lang="it-IT" sz="1600" dirty="0" err="1"/>
              <a:t>srl</a:t>
            </a:r>
            <a:r>
              <a:rPr lang="it-IT" sz="1600" dirty="0"/>
              <a:t>/ Comune di Venezia RG 928/2016 ordinanza n. 480/2016 del 08.09.2016</a:t>
            </a:r>
          </a:p>
          <a:p>
            <a:pPr algn="just"/>
            <a:endParaRPr lang="it-IT" sz="1600" dirty="0"/>
          </a:p>
          <a:p>
            <a:pPr algn="just"/>
            <a:r>
              <a:rPr lang="it-IT" sz="1600" dirty="0"/>
              <a:t>7.TAR LAZIO: Società Black jack Cafè </a:t>
            </a:r>
            <a:r>
              <a:rPr lang="it-IT" sz="1600" dirty="0" err="1"/>
              <a:t>srl</a:t>
            </a:r>
            <a:r>
              <a:rPr lang="it-IT" sz="1600" dirty="0"/>
              <a:t>/ Comune di Grottaferrata </a:t>
            </a:r>
            <a:r>
              <a:rPr lang="it-IT" sz="1600" dirty="0" err="1"/>
              <a:t>rg</a:t>
            </a:r>
            <a:r>
              <a:rPr lang="it-IT" sz="1600" dirty="0"/>
              <a:t> 3519/2016 ordinanza n. 2481/2016 del 12.05.2016</a:t>
            </a:r>
          </a:p>
        </p:txBody>
      </p:sp>
    </p:spTree>
    <p:extLst>
      <p:ext uri="{BB962C8B-B14F-4D97-AF65-F5344CB8AC3E}">
        <p14:creationId xmlns:p14="http://schemas.microsoft.com/office/powerpoint/2010/main" val="1701017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11" name="object 1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2" name="object 2"/>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16" name="Segnaposto contenuto 2"/>
          <p:cNvSpPr txBox="1">
            <a:spLocks/>
          </p:cNvSpPr>
          <p:nvPr/>
        </p:nvSpPr>
        <p:spPr>
          <a:xfrm>
            <a:off x="-1" y="505024"/>
            <a:ext cx="8979605" cy="5827775"/>
          </a:xfrm>
          <a:prstGeom prst="rect">
            <a:avLst/>
          </a:prstGeom>
        </p:spPr>
        <p:txBody>
          <a:bodyPr anchor="ctr">
            <a:normAutofit fontScale="47500" lnSpcReduction="20000"/>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endParaRPr lang="it-IT" sz="6400" dirty="0"/>
          </a:p>
          <a:p>
            <a:pPr marL="0" indent="0" algn="just">
              <a:buNone/>
            </a:pPr>
            <a:r>
              <a:rPr lang="it-IT" sz="6400" dirty="0"/>
              <a:t>Per aprire è necessario essere a posto con tutta la normativa nazionale e dunque: </a:t>
            </a:r>
          </a:p>
          <a:p>
            <a:pPr marL="0" indent="0" algn="just">
              <a:buNone/>
            </a:pPr>
            <a:endParaRPr lang="it-IT" sz="6400" dirty="0"/>
          </a:p>
          <a:p>
            <a:pPr marL="0" indent="0" algn="just">
              <a:buNone/>
            </a:pPr>
            <a:r>
              <a:rPr lang="it-IT" sz="6400" dirty="0"/>
              <a:t>- Una concessione e dunque un concessionario</a:t>
            </a:r>
          </a:p>
          <a:p>
            <a:pPr marL="0" indent="0" algn="just">
              <a:buNone/>
            </a:pPr>
            <a:r>
              <a:rPr lang="it-IT" sz="6400" dirty="0"/>
              <a:t>- Un contratto con il gestore della sala scommesse</a:t>
            </a:r>
          </a:p>
          <a:p>
            <a:pPr marL="0" indent="0" algn="just">
              <a:buNone/>
            </a:pPr>
            <a:r>
              <a:rPr lang="it-IT" sz="6400" dirty="0"/>
              <a:t>- L’autorizzazione ADM sulla sala</a:t>
            </a:r>
          </a:p>
          <a:p>
            <a:pPr marL="0" indent="0" algn="just">
              <a:buNone/>
            </a:pPr>
            <a:r>
              <a:rPr lang="it-IT" sz="6400" dirty="0"/>
              <a:t>- La licenza della questura</a:t>
            </a:r>
          </a:p>
          <a:p>
            <a:pPr marL="0" indent="0" algn="just">
              <a:buNone/>
            </a:pPr>
            <a:r>
              <a:rPr lang="it-IT" sz="6400" dirty="0"/>
              <a:t>- Tutte le autorizzazioni normalmente previste per i locali </a:t>
            </a:r>
          </a:p>
          <a:p>
            <a:pPr marL="0" indent="0" algn="just">
              <a:buNone/>
            </a:pPr>
            <a:endParaRPr lang="it-IT" sz="5200" dirty="0"/>
          </a:p>
          <a:p>
            <a:pPr marL="0" indent="0" algn="just">
              <a:buNone/>
            </a:pPr>
            <a:r>
              <a:rPr lang="it-IT" sz="4200" dirty="0"/>
              <a:t>Ma non basta…</a:t>
            </a:r>
          </a:p>
          <a:p>
            <a:pPr marL="0" indent="0" algn="just">
              <a:buNone/>
            </a:pPr>
            <a:endParaRPr lang="it-IT" sz="5200" dirty="0"/>
          </a:p>
          <a:p>
            <a:pPr marL="0" indent="0" algn="just">
              <a:buFont typeface="Arial" pitchFamily="34" charset="0"/>
              <a:buNone/>
            </a:pPr>
            <a:r>
              <a:rPr lang="it-IT" sz="5600" dirty="0"/>
              <a:t>  </a:t>
            </a:r>
          </a:p>
          <a:p>
            <a:endParaRPr lang="it-IT" dirty="0"/>
          </a:p>
        </p:txBody>
      </p:sp>
      <p:pic>
        <p:nvPicPr>
          <p:cNvPr id="17" name="Immagine 16"/>
          <p:cNvPicPr>
            <a:picLocks noChangeAspect="1"/>
          </p:cNvPicPr>
          <p:nvPr/>
        </p:nvPicPr>
        <p:blipFill>
          <a:blip r:embed="rId2"/>
          <a:stretch>
            <a:fillRect/>
          </a:stretch>
        </p:blipFill>
        <p:spPr>
          <a:xfrm>
            <a:off x="6705600" y="6196563"/>
            <a:ext cx="2274005" cy="487722"/>
          </a:xfrm>
          <a:prstGeom prst="rect">
            <a:avLst/>
          </a:prstGeom>
        </p:spPr>
      </p:pic>
      <p:sp>
        <p:nvSpPr>
          <p:cNvPr id="19" name="object 8"/>
          <p:cNvSpPr txBox="1"/>
          <p:nvPr/>
        </p:nvSpPr>
        <p:spPr>
          <a:xfrm>
            <a:off x="398739" y="272165"/>
            <a:ext cx="3563661" cy="388746"/>
          </a:xfrm>
          <a:prstGeom prst="rect">
            <a:avLst/>
          </a:prstGeom>
          <a:solidFill>
            <a:schemeClr val="tx2"/>
          </a:solidFill>
          <a:ln>
            <a:solidFill>
              <a:schemeClr val="tx2"/>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PREMESSA</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9</a:t>
            </a:fld>
            <a:endParaRPr lang="it-IT" dirty="0">
              <a:solidFill>
                <a:schemeClr val="bg1"/>
              </a:solidFill>
            </a:endParaRPr>
          </a:p>
        </p:txBody>
      </p:sp>
    </p:spTree>
    <p:extLst>
      <p:ext uri="{BB962C8B-B14F-4D97-AF65-F5344CB8AC3E}">
        <p14:creationId xmlns:p14="http://schemas.microsoft.com/office/powerpoint/2010/main" val="203310588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3" name="Rettangolo 2"/>
          <p:cNvSpPr/>
          <p:nvPr/>
        </p:nvSpPr>
        <p:spPr>
          <a:xfrm>
            <a:off x="-710738" y="337601"/>
            <a:ext cx="8572500" cy="463397"/>
          </a:xfrm>
          <a:prstGeom prst="rect">
            <a:avLst/>
          </a:prstGeom>
        </p:spPr>
        <p:txBody>
          <a:bodyPr wrap="square">
            <a:spAutoFit/>
          </a:bodyPr>
          <a:lstStyle/>
          <a:p>
            <a:pPr algn="just">
              <a:lnSpc>
                <a:spcPct val="150000"/>
              </a:lnSpc>
              <a:spcAft>
                <a:spcPts val="1200"/>
              </a:spcAft>
            </a:pPr>
            <a:r>
              <a:rPr lang="it-IT" dirty="0">
                <a:latin typeface="Times New Roman" panose="02020603050405020304" pitchFamily="18" charset="0"/>
                <a:ea typeface="Calibri" panose="020F0502020204030204" pitchFamily="34" charset="0"/>
                <a:cs typeface="Times New Roman" panose="02020603050405020304" pitchFamily="18" charset="0"/>
              </a:rPr>
              <a:t>.</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magine 10"/>
          <p:cNvPicPr>
            <a:picLocks noChangeAspect="1"/>
          </p:cNvPicPr>
          <p:nvPr/>
        </p:nvPicPr>
        <p:blipFill>
          <a:blip r:embed="rId2"/>
          <a:stretch>
            <a:fillRect/>
          </a:stretch>
        </p:blipFill>
        <p:spPr>
          <a:xfrm>
            <a:off x="6703977" y="6196563"/>
            <a:ext cx="2274005" cy="487722"/>
          </a:xfrm>
          <a:prstGeom prst="rect">
            <a:avLst/>
          </a:prstGeom>
        </p:spPr>
      </p:pic>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90</a:t>
            </a:fld>
            <a:endParaRPr lang="it-IT" dirty="0">
              <a:solidFill>
                <a:schemeClr val="bg1"/>
              </a:solidFill>
            </a:endParaRPr>
          </a:p>
        </p:txBody>
      </p:sp>
      <p:sp>
        <p:nvSpPr>
          <p:cNvPr id="28" name="Rettangolo 27"/>
          <p:cNvSpPr/>
          <p:nvPr/>
        </p:nvSpPr>
        <p:spPr>
          <a:xfrm>
            <a:off x="371474" y="1600200"/>
            <a:ext cx="7629525" cy="2677656"/>
          </a:xfrm>
          <a:prstGeom prst="rect">
            <a:avLst/>
          </a:prstGeom>
        </p:spPr>
        <p:txBody>
          <a:bodyPr wrap="square">
            <a:spAutoFit/>
          </a:bodyPr>
          <a:lstStyle/>
          <a:p>
            <a:r>
              <a:rPr lang="it-IT" sz="2400" b="1" dirty="0"/>
              <a:t>DECRETI PRESIDENZIALI</a:t>
            </a:r>
          </a:p>
          <a:p>
            <a:endParaRPr lang="it-IT" sz="2400" dirty="0"/>
          </a:p>
          <a:p>
            <a:r>
              <a:rPr lang="it-IT" sz="2400" dirty="0"/>
              <a:t>1. TAR LOMBARDIA: </a:t>
            </a:r>
            <a:r>
              <a:rPr lang="it-IT" sz="2400" dirty="0" err="1"/>
              <a:t>All</a:t>
            </a:r>
            <a:r>
              <a:rPr lang="it-IT" sz="2400" dirty="0"/>
              <a:t> Star </a:t>
            </a:r>
            <a:r>
              <a:rPr lang="it-IT" sz="2400" dirty="0" err="1"/>
              <a:t>srl</a:t>
            </a:r>
            <a:r>
              <a:rPr lang="it-IT" sz="2400" dirty="0"/>
              <a:t> / Comune di Bergamo R.G. 152/2017 decreto n. 90/17 del 13.02.17</a:t>
            </a:r>
          </a:p>
          <a:p>
            <a:endParaRPr lang="it-IT" sz="2400" dirty="0"/>
          </a:p>
          <a:p>
            <a:r>
              <a:rPr lang="it-IT" sz="2400" dirty="0"/>
              <a:t>2. TAR LOMBARDIA: Polo/Comune di Pavia RG 2861/2014 decreto n. 1512/2014 del 10.11.2014</a:t>
            </a:r>
          </a:p>
        </p:txBody>
      </p:sp>
      <p:sp>
        <p:nvSpPr>
          <p:cNvPr id="29" name="object 8"/>
          <p:cNvSpPr txBox="1"/>
          <p:nvPr/>
        </p:nvSpPr>
        <p:spPr>
          <a:xfrm>
            <a:off x="381000" y="246455"/>
            <a:ext cx="3733800"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ELENCO GIURISPRUDENZA ORARI </a:t>
            </a:r>
            <a:endParaRPr sz="2000" dirty="0">
              <a:solidFill>
                <a:schemeClr val="bg1"/>
              </a:solidFill>
            </a:endParaRPr>
          </a:p>
        </p:txBody>
      </p:sp>
    </p:spTree>
    <p:extLst>
      <p:ext uri="{BB962C8B-B14F-4D97-AF65-F5344CB8AC3E}">
        <p14:creationId xmlns:p14="http://schemas.microsoft.com/office/powerpoint/2010/main" val="21905877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3" name="Rettangolo 2"/>
          <p:cNvSpPr/>
          <p:nvPr/>
        </p:nvSpPr>
        <p:spPr>
          <a:xfrm>
            <a:off x="-710738" y="337601"/>
            <a:ext cx="8572500" cy="463397"/>
          </a:xfrm>
          <a:prstGeom prst="rect">
            <a:avLst/>
          </a:prstGeom>
        </p:spPr>
        <p:txBody>
          <a:bodyPr wrap="square">
            <a:spAutoFit/>
          </a:bodyPr>
          <a:lstStyle/>
          <a:p>
            <a:pPr algn="just">
              <a:lnSpc>
                <a:spcPct val="150000"/>
              </a:lnSpc>
              <a:spcAft>
                <a:spcPts val="1200"/>
              </a:spcAft>
            </a:pPr>
            <a:r>
              <a:rPr lang="it-IT" dirty="0">
                <a:latin typeface="Times New Roman" panose="02020603050405020304" pitchFamily="18" charset="0"/>
                <a:ea typeface="Calibri" panose="020F0502020204030204" pitchFamily="34" charset="0"/>
                <a:cs typeface="Times New Roman" panose="02020603050405020304" pitchFamily="18" charset="0"/>
              </a:rPr>
              <a:t>.</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magine 10"/>
          <p:cNvPicPr>
            <a:picLocks noChangeAspect="1"/>
          </p:cNvPicPr>
          <p:nvPr/>
        </p:nvPicPr>
        <p:blipFill>
          <a:blip r:embed="rId2"/>
          <a:stretch>
            <a:fillRect/>
          </a:stretch>
        </p:blipFill>
        <p:spPr>
          <a:xfrm>
            <a:off x="6703977" y="6196563"/>
            <a:ext cx="2274005" cy="487722"/>
          </a:xfrm>
          <a:prstGeom prst="rect">
            <a:avLst/>
          </a:prstGeom>
        </p:spPr>
      </p:pic>
      <p:sp>
        <p:nvSpPr>
          <p:cNvPr id="8" name="object 8"/>
          <p:cNvSpPr txBox="1"/>
          <p:nvPr/>
        </p:nvSpPr>
        <p:spPr>
          <a:xfrm>
            <a:off x="381000" y="246455"/>
            <a:ext cx="3886200"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ELENCO GIURISPRUDENZA ORARI</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91</a:t>
            </a:fld>
            <a:endParaRPr lang="it-IT" dirty="0">
              <a:solidFill>
                <a:schemeClr val="bg1"/>
              </a:solidFill>
            </a:endParaRPr>
          </a:p>
        </p:txBody>
      </p:sp>
      <p:sp>
        <p:nvSpPr>
          <p:cNvPr id="2" name="Rettangolo 1"/>
          <p:cNvSpPr/>
          <p:nvPr/>
        </p:nvSpPr>
        <p:spPr>
          <a:xfrm>
            <a:off x="76200" y="32426"/>
            <a:ext cx="9144000" cy="6001643"/>
          </a:xfrm>
          <a:prstGeom prst="rect">
            <a:avLst/>
          </a:prstGeom>
        </p:spPr>
        <p:txBody>
          <a:bodyPr wrap="square">
            <a:spAutoFit/>
          </a:bodyPr>
          <a:lstStyle/>
          <a:p>
            <a:pPr>
              <a:lnSpc>
                <a:spcPct val="150000"/>
              </a:lnSpc>
            </a:pPr>
            <a:endParaRPr lang="it-IT" sz="1600" dirty="0"/>
          </a:p>
          <a:p>
            <a:pPr>
              <a:lnSpc>
                <a:spcPct val="150000"/>
              </a:lnSpc>
            </a:pPr>
            <a:endParaRPr lang="it-IT" sz="1600" dirty="0"/>
          </a:p>
          <a:p>
            <a:pPr>
              <a:lnSpc>
                <a:spcPct val="150000"/>
              </a:lnSpc>
            </a:pPr>
            <a:endParaRPr lang="it-IT" sz="1600" dirty="0"/>
          </a:p>
          <a:p>
            <a:pPr>
              <a:lnSpc>
                <a:spcPct val="150000"/>
              </a:lnSpc>
            </a:pPr>
            <a:r>
              <a:rPr lang="it-IT" sz="1600" dirty="0"/>
              <a:t> </a:t>
            </a:r>
            <a:r>
              <a:rPr lang="it-IT" sz="1600" b="1" dirty="0"/>
              <a:t>SENTENZE</a:t>
            </a:r>
          </a:p>
          <a:p>
            <a:pPr>
              <a:lnSpc>
                <a:spcPct val="150000"/>
              </a:lnSpc>
            </a:pPr>
            <a:endParaRPr lang="it-IT" sz="1600" dirty="0"/>
          </a:p>
          <a:p>
            <a:pPr>
              <a:lnSpc>
                <a:spcPct val="150000"/>
              </a:lnSpc>
            </a:pPr>
            <a:r>
              <a:rPr lang="it-IT" sz="1600" dirty="0"/>
              <a:t>1. TAR MOLISE: Videogames 2m/Comune di Campobasso R.G. 127/2017 sentenza n. 156/2017 del 2.5.2017 </a:t>
            </a:r>
          </a:p>
          <a:p>
            <a:pPr>
              <a:lnSpc>
                <a:spcPct val="150000"/>
              </a:lnSpc>
            </a:pPr>
            <a:r>
              <a:rPr lang="it-IT" sz="1600" dirty="0"/>
              <a:t>2.TAR MOLISE: Arduino/Comune di Campobasso R.G. 133/2017 sentenza n. 155/2017 del 29.4.2017</a:t>
            </a:r>
          </a:p>
          <a:p>
            <a:pPr>
              <a:lnSpc>
                <a:spcPct val="150000"/>
              </a:lnSpc>
            </a:pPr>
            <a:r>
              <a:rPr lang="it-IT" sz="1600" dirty="0"/>
              <a:t>3.TAR TOSCANA: Lucchesi/Comune Di Firenze R.G. 1429/2016 sentenza n. 407/2017 del 17.3.2017</a:t>
            </a:r>
          </a:p>
          <a:p>
            <a:pPr>
              <a:lnSpc>
                <a:spcPct val="150000"/>
              </a:lnSpc>
            </a:pPr>
            <a:r>
              <a:rPr lang="it-IT" sz="1600" dirty="0"/>
              <a:t>4.TAR TOSCANA: </a:t>
            </a:r>
            <a:r>
              <a:rPr lang="it-IT" sz="1600" dirty="0" err="1"/>
              <a:t>Crazy</a:t>
            </a:r>
            <a:r>
              <a:rPr lang="it-IT" sz="1600" dirty="0"/>
              <a:t> Bowling </a:t>
            </a:r>
            <a:r>
              <a:rPr lang="it-IT" sz="1600" dirty="0" err="1"/>
              <a:t>srl</a:t>
            </a:r>
            <a:r>
              <a:rPr lang="it-IT" sz="1600" dirty="0"/>
              <a:t>/Comune Di Firenze R.G. 1339/2016 sentenza n. 406/2017 del 17.3.2017</a:t>
            </a:r>
          </a:p>
          <a:p>
            <a:pPr>
              <a:lnSpc>
                <a:spcPct val="150000"/>
              </a:lnSpc>
            </a:pPr>
            <a:r>
              <a:rPr lang="it-IT" sz="1600" dirty="0"/>
              <a:t>5.TAR TOSCANA: </a:t>
            </a:r>
            <a:r>
              <a:rPr lang="it-IT" sz="1600" dirty="0" err="1"/>
              <a:t>Totomax</a:t>
            </a:r>
            <a:r>
              <a:rPr lang="it-IT" sz="1600" dirty="0"/>
              <a:t> </a:t>
            </a:r>
            <a:r>
              <a:rPr lang="it-IT" sz="1600" dirty="0" err="1"/>
              <a:t>srl</a:t>
            </a:r>
            <a:r>
              <a:rPr lang="it-IT" sz="1600" dirty="0"/>
              <a:t>/Comune Di Firenze R.G. 1284/2016 sentenza n. 405/2017 del 17.3.2017</a:t>
            </a:r>
          </a:p>
          <a:p>
            <a:pPr>
              <a:lnSpc>
                <a:spcPct val="150000"/>
              </a:lnSpc>
            </a:pPr>
            <a:r>
              <a:rPr lang="it-IT" sz="1600" dirty="0"/>
              <a:t>6.TAR TOSCANA: Le Vecchie Mura </a:t>
            </a:r>
            <a:r>
              <a:rPr lang="it-IT" sz="1600" dirty="0" err="1"/>
              <a:t>srl</a:t>
            </a:r>
            <a:r>
              <a:rPr lang="it-IT" sz="1600" dirty="0"/>
              <a:t>/Comune Di Firenze R.G. 1269/2016 sentenza n. 404/2017 del 17.3.2017</a:t>
            </a:r>
          </a:p>
          <a:p>
            <a:pPr>
              <a:lnSpc>
                <a:spcPct val="150000"/>
              </a:lnSpc>
            </a:pPr>
            <a:r>
              <a:rPr lang="it-IT" sz="1600" dirty="0"/>
              <a:t>7.TAR TOSCANA: Sisal Entertainment spa/Comune Di Firenze R.G. 1265/2016 sentenza n. 403/2017 del 17.3.2017</a:t>
            </a:r>
          </a:p>
          <a:p>
            <a:pPr>
              <a:lnSpc>
                <a:spcPct val="150000"/>
              </a:lnSpc>
            </a:pPr>
            <a:r>
              <a:rPr lang="it-IT" sz="1600" dirty="0"/>
              <a:t>8.TAR TOSCANA: Ricreativo B Spa/Comune Di Firenze R.G. 1264/2016 sentenza n. 402/2017 del 17.3.2017.</a:t>
            </a:r>
          </a:p>
          <a:p>
            <a:pPr>
              <a:lnSpc>
                <a:spcPct val="150000"/>
              </a:lnSpc>
            </a:pPr>
            <a:r>
              <a:rPr lang="it-IT" sz="1600" dirty="0"/>
              <a:t>9.TAR TOSCANA: </a:t>
            </a:r>
            <a:r>
              <a:rPr lang="it-IT" sz="1600" dirty="0" err="1"/>
              <a:t>Invest</a:t>
            </a:r>
            <a:r>
              <a:rPr lang="it-IT" sz="1600" dirty="0"/>
              <a:t> </a:t>
            </a:r>
            <a:r>
              <a:rPr lang="it-IT" sz="1600" dirty="0" err="1"/>
              <a:t>gaming</a:t>
            </a:r>
            <a:r>
              <a:rPr lang="it-IT" sz="1600" dirty="0"/>
              <a:t> </a:t>
            </a:r>
            <a:r>
              <a:rPr lang="it-IT" sz="1600" dirty="0" err="1"/>
              <a:t>srl</a:t>
            </a:r>
            <a:r>
              <a:rPr lang="it-IT" sz="1600" dirty="0"/>
              <a:t>/Comune Di Firenze R.G. 1263/2016 sentenza n. 401/2017 del 17.3.2017.</a:t>
            </a:r>
          </a:p>
          <a:p>
            <a:pPr>
              <a:lnSpc>
                <a:spcPct val="150000"/>
              </a:lnSpc>
            </a:pPr>
            <a:r>
              <a:rPr lang="it-IT" sz="1600" dirty="0"/>
              <a:t>10.TAR TOSCANA: Romagna giochi </a:t>
            </a:r>
            <a:r>
              <a:rPr lang="it-IT" sz="1600" dirty="0" err="1"/>
              <a:t>srl</a:t>
            </a:r>
            <a:r>
              <a:rPr lang="it-IT" sz="1600" dirty="0"/>
              <a:t>/Comune Di Firenze R.G. 1246/2016 sentenza n. 400/2017 del </a:t>
            </a:r>
          </a:p>
        </p:txBody>
      </p:sp>
    </p:spTree>
    <p:extLst>
      <p:ext uri="{BB962C8B-B14F-4D97-AF65-F5344CB8AC3E}">
        <p14:creationId xmlns:p14="http://schemas.microsoft.com/office/powerpoint/2010/main" val="247622127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3" name="Rettangolo 2"/>
          <p:cNvSpPr/>
          <p:nvPr/>
        </p:nvSpPr>
        <p:spPr>
          <a:xfrm>
            <a:off x="-710738" y="337601"/>
            <a:ext cx="8572500" cy="463397"/>
          </a:xfrm>
          <a:prstGeom prst="rect">
            <a:avLst/>
          </a:prstGeom>
        </p:spPr>
        <p:txBody>
          <a:bodyPr wrap="square">
            <a:spAutoFit/>
          </a:bodyPr>
          <a:lstStyle/>
          <a:p>
            <a:pPr algn="just">
              <a:lnSpc>
                <a:spcPct val="150000"/>
              </a:lnSpc>
              <a:spcAft>
                <a:spcPts val="1200"/>
              </a:spcAft>
            </a:pPr>
            <a:r>
              <a:rPr lang="it-IT" dirty="0">
                <a:latin typeface="Times New Roman" panose="02020603050405020304" pitchFamily="18" charset="0"/>
                <a:ea typeface="Calibri" panose="020F0502020204030204" pitchFamily="34" charset="0"/>
                <a:cs typeface="Times New Roman" panose="02020603050405020304" pitchFamily="18" charset="0"/>
              </a:rPr>
              <a:t>.</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magine 10"/>
          <p:cNvPicPr>
            <a:picLocks noChangeAspect="1"/>
          </p:cNvPicPr>
          <p:nvPr/>
        </p:nvPicPr>
        <p:blipFill>
          <a:blip r:embed="rId2"/>
          <a:stretch>
            <a:fillRect/>
          </a:stretch>
        </p:blipFill>
        <p:spPr>
          <a:xfrm>
            <a:off x="6703977" y="6196563"/>
            <a:ext cx="2274005" cy="487722"/>
          </a:xfrm>
          <a:prstGeom prst="rect">
            <a:avLst/>
          </a:prstGeom>
        </p:spPr>
      </p:pic>
      <p:sp>
        <p:nvSpPr>
          <p:cNvPr id="8" name="object 8"/>
          <p:cNvSpPr txBox="1"/>
          <p:nvPr/>
        </p:nvSpPr>
        <p:spPr>
          <a:xfrm>
            <a:off x="381000" y="246455"/>
            <a:ext cx="3886200"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ELENCO GIURISPRUDENZA ORARI</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92</a:t>
            </a:fld>
            <a:endParaRPr lang="it-IT" dirty="0">
              <a:solidFill>
                <a:schemeClr val="bg1"/>
              </a:solidFill>
            </a:endParaRPr>
          </a:p>
        </p:txBody>
      </p:sp>
      <p:sp>
        <p:nvSpPr>
          <p:cNvPr id="4" name="Rettangolo 3"/>
          <p:cNvSpPr/>
          <p:nvPr/>
        </p:nvSpPr>
        <p:spPr>
          <a:xfrm>
            <a:off x="202660" y="733591"/>
            <a:ext cx="9187988" cy="5262979"/>
          </a:xfrm>
          <a:prstGeom prst="rect">
            <a:avLst/>
          </a:prstGeom>
        </p:spPr>
        <p:txBody>
          <a:bodyPr wrap="square">
            <a:spAutoFit/>
          </a:bodyPr>
          <a:lstStyle/>
          <a:p>
            <a:pPr>
              <a:lnSpc>
                <a:spcPct val="150000"/>
              </a:lnSpc>
            </a:pPr>
            <a:r>
              <a:rPr lang="it-IT" sz="1600" dirty="0"/>
              <a:t>11. TAR TOSCANA: </a:t>
            </a:r>
            <a:r>
              <a:rPr lang="it-IT" sz="1600" dirty="0" err="1"/>
              <a:t>Hippobingo</a:t>
            </a:r>
            <a:r>
              <a:rPr lang="it-IT" sz="1600" dirty="0"/>
              <a:t> Firenze </a:t>
            </a:r>
            <a:r>
              <a:rPr lang="it-IT" sz="1600" dirty="0" err="1"/>
              <a:t>srl</a:t>
            </a:r>
            <a:r>
              <a:rPr lang="it-IT" sz="1600" dirty="0"/>
              <a:t>/Comune Di Firenze R.G. 1245/2016 sentenza n. 399/2017 del 17.3.2017</a:t>
            </a:r>
          </a:p>
          <a:p>
            <a:pPr>
              <a:lnSpc>
                <a:spcPct val="150000"/>
              </a:lnSpc>
            </a:pPr>
            <a:r>
              <a:rPr lang="it-IT" sz="1600" dirty="0"/>
              <a:t>12.TAR TOSCANA: Play Game </a:t>
            </a:r>
            <a:r>
              <a:rPr lang="it-IT" sz="1600" dirty="0" err="1"/>
              <a:t>srl</a:t>
            </a:r>
            <a:r>
              <a:rPr lang="it-IT" sz="1600" dirty="0"/>
              <a:t>/Comune Di Firenze R.G. 1244/2016 sentenza n. 398/2017 del 17.3.2017</a:t>
            </a:r>
          </a:p>
          <a:p>
            <a:pPr>
              <a:lnSpc>
                <a:spcPct val="150000"/>
              </a:lnSpc>
            </a:pPr>
            <a:r>
              <a:rPr lang="it-IT" sz="1600" dirty="0"/>
              <a:t>13.TAR TOSCANA: Palace Game </a:t>
            </a:r>
            <a:r>
              <a:rPr lang="it-IT" sz="1600" dirty="0" err="1"/>
              <a:t>srl</a:t>
            </a:r>
            <a:r>
              <a:rPr lang="it-IT" sz="1600" dirty="0"/>
              <a:t>/Comune Di Firenze R.G. 1243/2016 sentenza n. 397/2017 del 17.3.2017</a:t>
            </a:r>
          </a:p>
          <a:p>
            <a:pPr>
              <a:lnSpc>
                <a:spcPct val="150000"/>
              </a:lnSpc>
            </a:pPr>
            <a:r>
              <a:rPr lang="it-IT" sz="1600" dirty="0"/>
              <a:t>14.TAR TOSCANA: </a:t>
            </a:r>
            <a:r>
              <a:rPr lang="it-IT" sz="1600" dirty="0" err="1"/>
              <a:t>Liu</a:t>
            </a:r>
            <a:r>
              <a:rPr lang="it-IT" sz="1600" dirty="0"/>
              <a:t> </a:t>
            </a:r>
            <a:r>
              <a:rPr lang="it-IT" sz="1600" dirty="0" err="1"/>
              <a:t>Songting</a:t>
            </a:r>
            <a:r>
              <a:rPr lang="it-IT" sz="1600" dirty="0"/>
              <a:t>/Comune Di Firenze R.G. 1242/2016 sentenza n. 396/2017 del 17.3.2017</a:t>
            </a:r>
          </a:p>
          <a:p>
            <a:pPr>
              <a:lnSpc>
                <a:spcPct val="150000"/>
              </a:lnSpc>
            </a:pPr>
            <a:r>
              <a:rPr lang="it-IT" sz="1600" dirty="0"/>
              <a:t>15.TAR LOMBARDIA: </a:t>
            </a:r>
            <a:r>
              <a:rPr lang="it-IT" sz="1600" dirty="0" err="1"/>
              <a:t>Mangili</a:t>
            </a:r>
            <a:r>
              <a:rPr lang="it-IT" sz="1600" dirty="0"/>
              <a:t>+ altri/ Comune di Bergamo R.G. 990/16 sentenza n.342/2017 del 08.03.2017</a:t>
            </a:r>
          </a:p>
          <a:p>
            <a:pPr>
              <a:lnSpc>
                <a:spcPct val="150000"/>
              </a:lnSpc>
            </a:pPr>
            <a:r>
              <a:rPr lang="it-IT" sz="1600" dirty="0"/>
              <a:t>16.TAR VENETO: Adria Gaming Vicenza </a:t>
            </a:r>
            <a:r>
              <a:rPr lang="it-IT" sz="1600" dirty="0" err="1"/>
              <a:t>srl</a:t>
            </a:r>
            <a:r>
              <a:rPr lang="it-IT" sz="1600" dirty="0"/>
              <a:t>/ Comune di Legnago R.G. 163/2015 sentenza n. 68/2017 del 23.01.2017</a:t>
            </a:r>
          </a:p>
          <a:p>
            <a:pPr>
              <a:lnSpc>
                <a:spcPct val="150000"/>
              </a:lnSpc>
            </a:pPr>
            <a:r>
              <a:rPr lang="it-IT" sz="1600" dirty="0"/>
              <a:t>17.TAR VENETO: Società Royal </a:t>
            </a:r>
            <a:r>
              <a:rPr lang="it-IT" sz="1600" dirty="0" err="1"/>
              <a:t>Vlt</a:t>
            </a:r>
            <a:r>
              <a:rPr lang="it-IT" sz="1600" dirty="0"/>
              <a:t> </a:t>
            </a:r>
            <a:r>
              <a:rPr lang="it-IT" sz="1600" dirty="0" err="1"/>
              <a:t>Srl</a:t>
            </a:r>
            <a:r>
              <a:rPr lang="it-IT" sz="1600" dirty="0"/>
              <a:t>/ Comune di San Donà di Piave R.G. 1337/2016 sentenza n.1346/2016 del 7.12.2016</a:t>
            </a:r>
          </a:p>
          <a:p>
            <a:pPr>
              <a:lnSpc>
                <a:spcPct val="150000"/>
              </a:lnSpc>
            </a:pPr>
            <a:r>
              <a:rPr lang="it-IT" sz="1600" dirty="0"/>
              <a:t>18.TAR MARCHE: Della fortuna </a:t>
            </a:r>
            <a:r>
              <a:rPr lang="it-IT" sz="1600" dirty="0" err="1"/>
              <a:t>Sarchiè</a:t>
            </a:r>
            <a:r>
              <a:rPr lang="it-IT" sz="1600" dirty="0"/>
              <a:t> Yuri &amp;Co. Sas/Comune di San Benedetto del Tronto RG 564/2015 sentenza n.814/2015 del 06.11.2015</a:t>
            </a:r>
          </a:p>
          <a:p>
            <a:pPr>
              <a:lnSpc>
                <a:spcPct val="150000"/>
              </a:lnSpc>
            </a:pPr>
            <a:r>
              <a:rPr lang="it-IT" sz="1600" dirty="0"/>
              <a:t>19.TAR TOSCANA: </a:t>
            </a:r>
            <a:r>
              <a:rPr lang="it-IT" sz="1600" dirty="0" err="1"/>
              <a:t>Flaming</a:t>
            </a:r>
            <a:r>
              <a:rPr lang="it-IT" sz="1600" dirty="0"/>
              <a:t> Slot/ Comune di Massa RG.642/2015 sentenza n.1415/2015 del 26.10.2015</a:t>
            </a:r>
          </a:p>
          <a:p>
            <a:pPr>
              <a:lnSpc>
                <a:spcPct val="150000"/>
              </a:lnSpc>
            </a:pPr>
            <a:r>
              <a:rPr lang="it-IT" sz="1600" dirty="0"/>
              <a:t>20.TAR LAZIO: </a:t>
            </a:r>
            <a:r>
              <a:rPr lang="it-IT" sz="1600" dirty="0" err="1"/>
              <a:t>Gi</a:t>
            </a:r>
            <a:r>
              <a:rPr lang="it-IT" sz="1600" dirty="0"/>
              <a:t> &amp; </a:t>
            </a:r>
            <a:r>
              <a:rPr lang="it-IT" sz="1600" dirty="0" err="1"/>
              <a:t>Em</a:t>
            </a:r>
            <a:r>
              <a:rPr lang="it-IT" sz="1600" dirty="0"/>
              <a:t> </a:t>
            </a:r>
            <a:r>
              <a:rPr lang="it-IT" sz="1600" dirty="0" err="1"/>
              <a:t>srl</a:t>
            </a:r>
            <a:r>
              <a:rPr lang="it-IT" sz="1600" dirty="0"/>
              <a:t>/ Comune di Formia RG 702/2014 sentenza n.616/2015 del 16.09.2015</a:t>
            </a:r>
          </a:p>
        </p:txBody>
      </p:sp>
    </p:spTree>
    <p:extLst>
      <p:ext uri="{BB962C8B-B14F-4D97-AF65-F5344CB8AC3E}">
        <p14:creationId xmlns:p14="http://schemas.microsoft.com/office/powerpoint/2010/main" val="3435628036"/>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3" name="Rettangolo 2"/>
          <p:cNvSpPr/>
          <p:nvPr/>
        </p:nvSpPr>
        <p:spPr>
          <a:xfrm>
            <a:off x="-710738" y="337601"/>
            <a:ext cx="8572500" cy="463397"/>
          </a:xfrm>
          <a:prstGeom prst="rect">
            <a:avLst/>
          </a:prstGeom>
        </p:spPr>
        <p:txBody>
          <a:bodyPr wrap="square">
            <a:spAutoFit/>
          </a:bodyPr>
          <a:lstStyle/>
          <a:p>
            <a:pPr algn="just">
              <a:lnSpc>
                <a:spcPct val="150000"/>
              </a:lnSpc>
              <a:spcAft>
                <a:spcPts val="1200"/>
              </a:spcAft>
            </a:pPr>
            <a:r>
              <a:rPr lang="it-IT" dirty="0">
                <a:latin typeface="Times New Roman" panose="02020603050405020304" pitchFamily="18" charset="0"/>
                <a:ea typeface="Calibri" panose="020F0502020204030204" pitchFamily="34" charset="0"/>
                <a:cs typeface="Times New Roman" panose="02020603050405020304" pitchFamily="18" charset="0"/>
              </a:rPr>
              <a:t>.</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magine 10"/>
          <p:cNvPicPr>
            <a:picLocks noChangeAspect="1"/>
          </p:cNvPicPr>
          <p:nvPr/>
        </p:nvPicPr>
        <p:blipFill>
          <a:blip r:embed="rId2"/>
          <a:stretch>
            <a:fillRect/>
          </a:stretch>
        </p:blipFill>
        <p:spPr>
          <a:xfrm>
            <a:off x="6703977" y="6196563"/>
            <a:ext cx="2274005" cy="487722"/>
          </a:xfrm>
          <a:prstGeom prst="rect">
            <a:avLst/>
          </a:prstGeom>
        </p:spPr>
      </p:pic>
      <p:sp>
        <p:nvSpPr>
          <p:cNvPr id="8" name="object 8"/>
          <p:cNvSpPr txBox="1"/>
          <p:nvPr/>
        </p:nvSpPr>
        <p:spPr>
          <a:xfrm>
            <a:off x="381000" y="246455"/>
            <a:ext cx="3886200"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ELENCO GIURISPRUDENZA ORARI</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93</a:t>
            </a:fld>
            <a:endParaRPr lang="it-IT" dirty="0">
              <a:solidFill>
                <a:schemeClr val="bg1"/>
              </a:solidFill>
            </a:endParaRPr>
          </a:p>
        </p:txBody>
      </p:sp>
      <p:sp>
        <p:nvSpPr>
          <p:cNvPr id="2" name="Rettangolo 1"/>
          <p:cNvSpPr/>
          <p:nvPr/>
        </p:nvSpPr>
        <p:spPr>
          <a:xfrm>
            <a:off x="38100" y="646558"/>
            <a:ext cx="9105900" cy="5632311"/>
          </a:xfrm>
          <a:prstGeom prst="rect">
            <a:avLst/>
          </a:prstGeom>
        </p:spPr>
        <p:txBody>
          <a:bodyPr wrap="square">
            <a:spAutoFit/>
          </a:bodyPr>
          <a:lstStyle/>
          <a:p>
            <a:pPr>
              <a:lnSpc>
                <a:spcPct val="150000"/>
              </a:lnSpc>
            </a:pPr>
            <a:r>
              <a:rPr lang="it-IT" sz="1600" dirty="0"/>
              <a:t>21.TAR LOMBARDIA: </a:t>
            </a:r>
            <a:r>
              <a:rPr lang="it-IT" sz="1600" dirty="0" err="1"/>
              <a:t>Sun</a:t>
            </a:r>
            <a:r>
              <a:rPr lang="it-IT" sz="1600" dirty="0"/>
              <a:t> city sas/Comune di Bresso RG 1838/2014 sentenza n.1237/2015 del 26.05.2015</a:t>
            </a:r>
          </a:p>
          <a:p>
            <a:pPr>
              <a:lnSpc>
                <a:spcPct val="150000"/>
              </a:lnSpc>
            </a:pPr>
            <a:r>
              <a:rPr lang="it-IT" sz="1600" dirty="0"/>
              <a:t>22. CONSIGLIO DI STATO: Comune di Desio/ </a:t>
            </a:r>
            <a:r>
              <a:rPr lang="it-IT" sz="1600" dirty="0" err="1"/>
              <a:t>Playtech</a:t>
            </a:r>
            <a:r>
              <a:rPr lang="it-IT" sz="1600" dirty="0"/>
              <a:t> </a:t>
            </a:r>
            <a:r>
              <a:rPr lang="it-IT" sz="1600" dirty="0" err="1"/>
              <a:t>srl</a:t>
            </a:r>
            <a:r>
              <a:rPr lang="it-IT" sz="1600" dirty="0"/>
              <a:t> RG 7413/2013 sentenza n.3272/2014 del 30.06.2014</a:t>
            </a:r>
          </a:p>
          <a:p>
            <a:pPr>
              <a:lnSpc>
                <a:spcPct val="150000"/>
              </a:lnSpc>
            </a:pPr>
            <a:r>
              <a:rPr lang="it-IT" sz="1600" dirty="0"/>
              <a:t>23.CONSIGLIO DI STATO: Comune di Desio/ Il Baretto </a:t>
            </a:r>
            <a:r>
              <a:rPr lang="it-IT" sz="1600" dirty="0" err="1"/>
              <a:t>snc</a:t>
            </a:r>
            <a:r>
              <a:rPr lang="it-IT" sz="1600" dirty="0"/>
              <a:t> RG 6146/2013 sentenza n.3271/2014 del 30.06.2014</a:t>
            </a:r>
          </a:p>
          <a:p>
            <a:pPr>
              <a:lnSpc>
                <a:spcPct val="150000"/>
              </a:lnSpc>
            </a:pPr>
            <a:r>
              <a:rPr lang="it-IT" sz="1600" dirty="0"/>
              <a:t>24.TAR LOMBARDIA: Empire Games </a:t>
            </a:r>
            <a:r>
              <a:rPr lang="it-IT" sz="1600" dirty="0" err="1"/>
              <a:t>srl</a:t>
            </a:r>
            <a:r>
              <a:rPr lang="it-IT" sz="1600" dirty="0"/>
              <a:t>/Comune di Bellusco RG 1860/2014 sentenza n. 913/2014 del 07.04.2014</a:t>
            </a:r>
          </a:p>
          <a:p>
            <a:pPr>
              <a:lnSpc>
                <a:spcPct val="150000"/>
              </a:lnSpc>
            </a:pPr>
            <a:r>
              <a:rPr lang="it-IT" sz="1600" dirty="0"/>
              <a:t>25.TAR LOMBARDIA: Service International </a:t>
            </a:r>
            <a:r>
              <a:rPr lang="it-IT" sz="1600" dirty="0" err="1"/>
              <a:t>srl</a:t>
            </a:r>
            <a:r>
              <a:rPr lang="it-IT" sz="1600" dirty="0"/>
              <a:t> / Questura di Brescia RG 703/2013 sentenza n.223/2014 del 26.02.2014</a:t>
            </a:r>
          </a:p>
          <a:p>
            <a:pPr>
              <a:lnSpc>
                <a:spcPct val="150000"/>
              </a:lnSpc>
            </a:pPr>
            <a:r>
              <a:rPr lang="it-IT" sz="1600" dirty="0"/>
              <a:t>26.TAR LIGURIA: San Remo Trading </a:t>
            </a:r>
            <a:r>
              <a:rPr lang="it-IT" sz="1600" dirty="0" err="1"/>
              <a:t>srl</a:t>
            </a:r>
            <a:r>
              <a:rPr lang="it-IT" sz="1600" dirty="0"/>
              <a:t>/ Comune di Genova RG 961/2013 sentenza n.197/2014 del 05.02.2014</a:t>
            </a:r>
          </a:p>
          <a:p>
            <a:pPr>
              <a:lnSpc>
                <a:spcPct val="150000"/>
              </a:lnSpc>
            </a:pPr>
            <a:r>
              <a:rPr lang="it-IT" sz="1600" dirty="0"/>
              <a:t>27.TAR LIGURIA: </a:t>
            </a:r>
            <a:r>
              <a:rPr lang="it-IT" sz="1600" dirty="0" err="1"/>
              <a:t>Merkur</a:t>
            </a:r>
            <a:r>
              <a:rPr lang="it-IT" sz="1600" dirty="0"/>
              <a:t> Interactive Italia Spa/ Comune di Genova RG 820/2013 sentenza n. 196/2014 del 05.02.2014</a:t>
            </a:r>
          </a:p>
          <a:p>
            <a:pPr>
              <a:lnSpc>
                <a:spcPct val="150000"/>
              </a:lnSpc>
            </a:pPr>
            <a:r>
              <a:rPr lang="it-IT" sz="1600" dirty="0"/>
              <a:t>28.TAR LIGURIA: </a:t>
            </a:r>
            <a:r>
              <a:rPr lang="it-IT" sz="1600" dirty="0" err="1"/>
              <a:t>Gimax</a:t>
            </a:r>
            <a:r>
              <a:rPr lang="it-IT" sz="1600" dirty="0"/>
              <a:t> sas/ Comune di Genova RG 694/2013 sentenza n. 195/2014 del 05.02.2014</a:t>
            </a:r>
          </a:p>
          <a:p>
            <a:pPr>
              <a:lnSpc>
                <a:spcPct val="150000"/>
              </a:lnSpc>
            </a:pPr>
            <a:r>
              <a:rPr lang="it-IT" sz="1600" dirty="0"/>
              <a:t>29.TAR LIGURIA: LGE </a:t>
            </a:r>
            <a:r>
              <a:rPr lang="it-IT" sz="1600" dirty="0" err="1"/>
              <a:t>srl</a:t>
            </a:r>
            <a:r>
              <a:rPr lang="it-IT" sz="1600" dirty="0"/>
              <a:t> + altri/ Comune di Genova RG 707/2013 sentenza n. 194/2014 del 05.02.2014</a:t>
            </a:r>
          </a:p>
        </p:txBody>
      </p:sp>
    </p:spTree>
    <p:extLst>
      <p:ext uri="{BB962C8B-B14F-4D97-AF65-F5344CB8AC3E}">
        <p14:creationId xmlns:p14="http://schemas.microsoft.com/office/powerpoint/2010/main" val="162093144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3" name="Rettangolo 2"/>
          <p:cNvSpPr/>
          <p:nvPr/>
        </p:nvSpPr>
        <p:spPr>
          <a:xfrm>
            <a:off x="-710738" y="337601"/>
            <a:ext cx="8572500" cy="463397"/>
          </a:xfrm>
          <a:prstGeom prst="rect">
            <a:avLst/>
          </a:prstGeom>
        </p:spPr>
        <p:txBody>
          <a:bodyPr wrap="square">
            <a:spAutoFit/>
          </a:bodyPr>
          <a:lstStyle/>
          <a:p>
            <a:pPr algn="just">
              <a:lnSpc>
                <a:spcPct val="150000"/>
              </a:lnSpc>
              <a:spcAft>
                <a:spcPts val="1200"/>
              </a:spcAft>
            </a:pPr>
            <a:r>
              <a:rPr lang="it-IT" dirty="0">
                <a:latin typeface="Times New Roman" panose="02020603050405020304" pitchFamily="18" charset="0"/>
                <a:ea typeface="Calibri" panose="020F0502020204030204" pitchFamily="34" charset="0"/>
                <a:cs typeface="Times New Roman" panose="02020603050405020304" pitchFamily="18" charset="0"/>
              </a:rPr>
              <a:t>.</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magine 10"/>
          <p:cNvPicPr>
            <a:picLocks noChangeAspect="1"/>
          </p:cNvPicPr>
          <p:nvPr/>
        </p:nvPicPr>
        <p:blipFill>
          <a:blip r:embed="rId2"/>
          <a:stretch>
            <a:fillRect/>
          </a:stretch>
        </p:blipFill>
        <p:spPr>
          <a:xfrm>
            <a:off x="6703977" y="6196563"/>
            <a:ext cx="2274005" cy="487722"/>
          </a:xfrm>
          <a:prstGeom prst="rect">
            <a:avLst/>
          </a:prstGeom>
        </p:spPr>
      </p:pic>
      <p:sp>
        <p:nvSpPr>
          <p:cNvPr id="8" name="object 8"/>
          <p:cNvSpPr txBox="1"/>
          <p:nvPr/>
        </p:nvSpPr>
        <p:spPr>
          <a:xfrm>
            <a:off x="381000" y="217880"/>
            <a:ext cx="3886200"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ELENCO GIURISPRUDENZA ORARI</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94</a:t>
            </a:fld>
            <a:endParaRPr lang="it-IT" dirty="0">
              <a:solidFill>
                <a:schemeClr val="bg1"/>
              </a:solidFill>
            </a:endParaRPr>
          </a:p>
        </p:txBody>
      </p:sp>
      <p:sp>
        <p:nvSpPr>
          <p:cNvPr id="4" name="Rettangolo 3"/>
          <p:cNvSpPr/>
          <p:nvPr/>
        </p:nvSpPr>
        <p:spPr>
          <a:xfrm>
            <a:off x="381000" y="1017780"/>
            <a:ext cx="9067800" cy="3785652"/>
          </a:xfrm>
          <a:prstGeom prst="rect">
            <a:avLst/>
          </a:prstGeom>
        </p:spPr>
        <p:txBody>
          <a:bodyPr wrap="square">
            <a:spAutoFit/>
          </a:bodyPr>
          <a:lstStyle/>
          <a:p>
            <a:r>
              <a:rPr lang="it-IT" sz="1600" dirty="0"/>
              <a:t>30. TAR LIGURIA: </a:t>
            </a:r>
            <a:r>
              <a:rPr lang="it-IT" sz="1600" dirty="0" err="1"/>
              <a:t>Cogetech</a:t>
            </a:r>
            <a:r>
              <a:rPr lang="it-IT" sz="1600" dirty="0"/>
              <a:t> Gaming </a:t>
            </a:r>
            <a:r>
              <a:rPr lang="it-IT" sz="1600" dirty="0" err="1"/>
              <a:t>srl</a:t>
            </a:r>
            <a:r>
              <a:rPr lang="it-IT" sz="1600" dirty="0"/>
              <a:t>/ Comune di Genova RG 695/2013 sentenza n. 193/2014 del 05.02.2014</a:t>
            </a:r>
          </a:p>
          <a:p>
            <a:endParaRPr lang="it-IT" sz="1600" dirty="0"/>
          </a:p>
          <a:p>
            <a:r>
              <a:rPr lang="it-IT" sz="1600" dirty="0"/>
              <a:t>31. TAR LIGURIA: </a:t>
            </a:r>
            <a:r>
              <a:rPr lang="it-IT" sz="1600" dirty="0" err="1"/>
              <a:t>Cogetech</a:t>
            </a:r>
            <a:r>
              <a:rPr lang="it-IT" sz="1600" dirty="0"/>
              <a:t> Spa/ Comune di Genova RG 693/2013 sentenza n. 192/2014 del 05.02.2014</a:t>
            </a:r>
          </a:p>
          <a:p>
            <a:endParaRPr lang="it-IT" sz="1600" dirty="0"/>
          </a:p>
          <a:p>
            <a:r>
              <a:rPr lang="it-IT" sz="1600" dirty="0"/>
              <a:t>32.TAR LIGURIA: Muscatello </a:t>
            </a:r>
            <a:r>
              <a:rPr lang="it-IT" sz="1600" dirty="0" err="1"/>
              <a:t>snc</a:t>
            </a:r>
            <a:r>
              <a:rPr lang="it-IT" sz="1600" dirty="0"/>
              <a:t>/Comune di Genova RG 692/2013 sentenza n.191/2014 del 05.02.2014</a:t>
            </a:r>
          </a:p>
          <a:p>
            <a:endParaRPr lang="it-IT" sz="1600" dirty="0"/>
          </a:p>
          <a:p>
            <a:r>
              <a:rPr lang="it-IT" sz="1600" dirty="0"/>
              <a:t>33.TAR LIGURIA: La Stazione </a:t>
            </a:r>
            <a:r>
              <a:rPr lang="it-IT" sz="1600" dirty="0" err="1"/>
              <a:t>srl</a:t>
            </a:r>
            <a:r>
              <a:rPr lang="it-IT" sz="1600" dirty="0"/>
              <a:t>/ Comune di Genova RG 691/2013 sentenza n. 190/2014 del 05.02.2014</a:t>
            </a:r>
          </a:p>
          <a:p>
            <a:endParaRPr lang="it-IT" sz="1600" dirty="0"/>
          </a:p>
          <a:p>
            <a:r>
              <a:rPr lang="it-IT" sz="1600" dirty="0"/>
              <a:t>34.TAR LIGURIA: Bingo King </a:t>
            </a:r>
            <a:r>
              <a:rPr lang="it-IT" sz="1600" dirty="0" err="1"/>
              <a:t>srl</a:t>
            </a:r>
            <a:r>
              <a:rPr lang="it-IT" sz="1600" dirty="0"/>
              <a:t>/ Comune di Genova RG 685/2013 sentenza n. 189/2014 del 05.02.2014</a:t>
            </a:r>
          </a:p>
          <a:p>
            <a:endParaRPr lang="it-IT" sz="1600" dirty="0"/>
          </a:p>
          <a:p>
            <a:r>
              <a:rPr lang="it-IT" sz="1600" dirty="0"/>
              <a:t>35.TAR LOMBARDIA: </a:t>
            </a:r>
            <a:r>
              <a:rPr lang="it-IT" sz="1600" dirty="0" err="1"/>
              <a:t>Cavalaglio</a:t>
            </a:r>
            <a:r>
              <a:rPr lang="it-IT" sz="1600" dirty="0"/>
              <a:t>/ Comune di Milano RG 884/2013 sentenza n. 141/2014 del 14.01.2014</a:t>
            </a:r>
          </a:p>
          <a:p>
            <a:endParaRPr lang="it-IT" sz="1600" dirty="0"/>
          </a:p>
          <a:p>
            <a:r>
              <a:rPr lang="it-IT" sz="1600" dirty="0"/>
              <a:t>36.TAR LOMBARDIA: Game Paradise </a:t>
            </a:r>
            <a:r>
              <a:rPr lang="it-IT" sz="1600" dirty="0" err="1"/>
              <a:t>srl</a:t>
            </a:r>
            <a:r>
              <a:rPr lang="it-IT" sz="1600" dirty="0"/>
              <a:t>/ Comune di Milano RG 416/2013 sentenza n.2479/2013 del 07.11.2013</a:t>
            </a:r>
          </a:p>
        </p:txBody>
      </p:sp>
    </p:spTree>
    <p:extLst>
      <p:ext uri="{BB962C8B-B14F-4D97-AF65-F5344CB8AC3E}">
        <p14:creationId xmlns:p14="http://schemas.microsoft.com/office/powerpoint/2010/main" val="265579184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3" name="Rettangolo 2"/>
          <p:cNvSpPr/>
          <p:nvPr/>
        </p:nvSpPr>
        <p:spPr>
          <a:xfrm>
            <a:off x="-710738" y="337601"/>
            <a:ext cx="8572500" cy="463397"/>
          </a:xfrm>
          <a:prstGeom prst="rect">
            <a:avLst/>
          </a:prstGeom>
        </p:spPr>
        <p:txBody>
          <a:bodyPr wrap="square">
            <a:spAutoFit/>
          </a:bodyPr>
          <a:lstStyle/>
          <a:p>
            <a:pPr algn="just">
              <a:lnSpc>
                <a:spcPct val="150000"/>
              </a:lnSpc>
              <a:spcAft>
                <a:spcPts val="1200"/>
              </a:spcAft>
            </a:pPr>
            <a:r>
              <a:rPr lang="it-IT" dirty="0">
                <a:latin typeface="Times New Roman" panose="02020603050405020304" pitchFamily="18" charset="0"/>
                <a:ea typeface="Calibri" panose="020F0502020204030204" pitchFamily="34" charset="0"/>
                <a:cs typeface="Times New Roman" panose="02020603050405020304" pitchFamily="18" charset="0"/>
              </a:rPr>
              <a:t>.</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magine 10"/>
          <p:cNvPicPr>
            <a:picLocks noChangeAspect="1"/>
          </p:cNvPicPr>
          <p:nvPr/>
        </p:nvPicPr>
        <p:blipFill>
          <a:blip r:embed="rId2"/>
          <a:stretch>
            <a:fillRect/>
          </a:stretch>
        </p:blipFill>
        <p:spPr>
          <a:xfrm>
            <a:off x="6703977" y="6196563"/>
            <a:ext cx="2274005" cy="487722"/>
          </a:xfrm>
          <a:prstGeom prst="rect">
            <a:avLst/>
          </a:prstGeom>
        </p:spPr>
      </p:pic>
      <p:sp>
        <p:nvSpPr>
          <p:cNvPr id="8" name="object 8"/>
          <p:cNvSpPr txBox="1"/>
          <p:nvPr/>
        </p:nvSpPr>
        <p:spPr>
          <a:xfrm>
            <a:off x="381000" y="217880"/>
            <a:ext cx="3886200"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ELENCO GIURISPRUDENZA DISTANZE</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95</a:t>
            </a:fld>
            <a:endParaRPr lang="it-IT" dirty="0">
              <a:solidFill>
                <a:schemeClr val="bg1"/>
              </a:solidFill>
            </a:endParaRPr>
          </a:p>
        </p:txBody>
      </p:sp>
      <p:sp>
        <p:nvSpPr>
          <p:cNvPr id="2" name="Rettangolo 1"/>
          <p:cNvSpPr/>
          <p:nvPr/>
        </p:nvSpPr>
        <p:spPr>
          <a:xfrm>
            <a:off x="84498" y="800998"/>
            <a:ext cx="9059502" cy="5386090"/>
          </a:xfrm>
          <a:prstGeom prst="rect">
            <a:avLst/>
          </a:prstGeom>
        </p:spPr>
        <p:txBody>
          <a:bodyPr wrap="square">
            <a:spAutoFit/>
          </a:bodyPr>
          <a:lstStyle/>
          <a:p>
            <a:r>
              <a:rPr lang="it-IT" sz="1600" b="1" dirty="0"/>
              <a:t>DECRETI PRESIDENZIALI</a:t>
            </a:r>
          </a:p>
          <a:p>
            <a:endParaRPr lang="it-IT" sz="1600" b="1" dirty="0"/>
          </a:p>
          <a:p>
            <a:pPr algn="just">
              <a:lnSpc>
                <a:spcPct val="150000"/>
              </a:lnSpc>
            </a:pPr>
            <a:r>
              <a:rPr lang="it-IT" sz="1600" dirty="0"/>
              <a:t>1. TAR TOSCANA: Angolo della Fortuna </a:t>
            </a:r>
            <a:r>
              <a:rPr lang="it-IT" sz="1600" dirty="0" err="1"/>
              <a:t>snc</a:t>
            </a:r>
            <a:r>
              <a:rPr lang="it-IT" sz="1600" dirty="0"/>
              <a:t>/ Comune di Prato R.G. 585/2017 decreto n. 229/2017 del 9.05.2017.</a:t>
            </a:r>
          </a:p>
          <a:p>
            <a:pPr algn="just">
              <a:lnSpc>
                <a:spcPct val="150000"/>
              </a:lnSpc>
            </a:pPr>
            <a:r>
              <a:rPr lang="it-IT" sz="1600" dirty="0"/>
              <a:t>2. TAR VENETO: Play And </a:t>
            </a:r>
            <a:r>
              <a:rPr lang="it-IT" sz="1600" dirty="0" err="1"/>
              <a:t>Win</a:t>
            </a:r>
            <a:r>
              <a:rPr lang="it-IT" sz="1600" dirty="0"/>
              <a:t>/Comune Di Venezia R.G. 159/2017 decreto n. 70/2017 del 16.2.2017</a:t>
            </a:r>
          </a:p>
          <a:p>
            <a:pPr algn="just">
              <a:lnSpc>
                <a:spcPct val="150000"/>
              </a:lnSpc>
            </a:pPr>
            <a:r>
              <a:rPr lang="it-IT" sz="1600" dirty="0"/>
              <a:t>3. CONSIGLIO DI STATO: </a:t>
            </a:r>
            <a:r>
              <a:rPr lang="it-IT" sz="1600" dirty="0" err="1"/>
              <a:t>Nihao</a:t>
            </a:r>
            <a:r>
              <a:rPr lang="it-IT" sz="1600" dirty="0"/>
              <a:t>/ Comune di Bolzano R.G. 764/17 decreto n. 619/2017 del 13.02.2017</a:t>
            </a:r>
          </a:p>
          <a:p>
            <a:pPr algn="just">
              <a:lnSpc>
                <a:spcPct val="150000"/>
              </a:lnSpc>
            </a:pPr>
            <a:r>
              <a:rPr lang="it-IT" sz="1600" dirty="0"/>
              <a:t>4. CONSIGLIO DI STATO: Liberty/Comune di Brunico R.G. 2137/2017 decreto n.1310/2017 del 28.03.2017</a:t>
            </a:r>
          </a:p>
          <a:p>
            <a:pPr algn="just">
              <a:lnSpc>
                <a:spcPct val="150000"/>
              </a:lnSpc>
            </a:pPr>
            <a:r>
              <a:rPr lang="it-IT" sz="1600" dirty="0"/>
              <a:t>5. CONSIGLIO DI STATO: </a:t>
            </a:r>
            <a:r>
              <a:rPr lang="it-IT" sz="1600" dirty="0" err="1"/>
              <a:t>Pragma</a:t>
            </a:r>
            <a:r>
              <a:rPr lang="it-IT" sz="1600" dirty="0"/>
              <a:t> </a:t>
            </a:r>
            <a:r>
              <a:rPr lang="it-IT" sz="1600" dirty="0" err="1"/>
              <a:t>srl</a:t>
            </a:r>
            <a:r>
              <a:rPr lang="it-IT" sz="1600" dirty="0"/>
              <a:t>/Comune di Ortisei R.G. 1133/2017 decreto n. 753/2017 del 23.02.2017</a:t>
            </a:r>
          </a:p>
          <a:p>
            <a:pPr algn="just">
              <a:lnSpc>
                <a:spcPct val="150000"/>
              </a:lnSpc>
            </a:pPr>
            <a:r>
              <a:rPr lang="it-IT" sz="1600" dirty="0"/>
              <a:t>6. CONSIGLIO DI STATO: </a:t>
            </a:r>
            <a:r>
              <a:rPr lang="it-IT" sz="1600" dirty="0" err="1"/>
              <a:t>Pragma</a:t>
            </a:r>
            <a:r>
              <a:rPr lang="it-IT" sz="1600" dirty="0"/>
              <a:t> </a:t>
            </a:r>
            <a:r>
              <a:rPr lang="it-IT" sz="1600" dirty="0" err="1"/>
              <a:t>srl</a:t>
            </a:r>
            <a:r>
              <a:rPr lang="it-IT" sz="1600" dirty="0"/>
              <a:t>/Comune di Bolzano R.G. 1110/2017 decreto n. 752/2017 del 23.02.2017</a:t>
            </a:r>
          </a:p>
          <a:p>
            <a:pPr algn="just">
              <a:lnSpc>
                <a:spcPct val="150000"/>
              </a:lnSpc>
            </a:pPr>
            <a:r>
              <a:rPr lang="it-IT" sz="1600" dirty="0"/>
              <a:t>7. CONSIGLIO DI STATO: </a:t>
            </a:r>
            <a:r>
              <a:rPr lang="it-IT" sz="1600" dirty="0" err="1"/>
              <a:t>Eurobar</a:t>
            </a:r>
            <a:r>
              <a:rPr lang="it-IT" sz="1600" dirty="0"/>
              <a:t>/ Prato allo Stelvio R.G. 1114/2017 decreto n. 754/2017 del 23.02.2017</a:t>
            </a:r>
          </a:p>
          <a:p>
            <a:pPr algn="just">
              <a:lnSpc>
                <a:spcPct val="150000"/>
              </a:lnSpc>
            </a:pPr>
            <a:r>
              <a:rPr lang="it-IT" sz="1600" dirty="0"/>
              <a:t>8. CONSIGLIO DI STATO: </a:t>
            </a:r>
            <a:r>
              <a:rPr lang="it-IT" sz="1600" dirty="0" err="1"/>
              <a:t>Irony</a:t>
            </a:r>
            <a:r>
              <a:rPr lang="it-IT" sz="1600" dirty="0"/>
              <a:t> games/Comune di Bolzano R.G. 943/2017 decreto n. 712/2017 del 17.02.2017</a:t>
            </a:r>
          </a:p>
          <a:p>
            <a:pPr algn="just">
              <a:lnSpc>
                <a:spcPct val="150000"/>
              </a:lnSpc>
            </a:pPr>
            <a:r>
              <a:rPr lang="it-IT" sz="1600" dirty="0"/>
              <a:t>9.  TAR PUGLIA: </a:t>
            </a:r>
            <a:r>
              <a:rPr lang="it-IT" sz="1600" dirty="0" err="1"/>
              <a:t>Bet</a:t>
            </a:r>
            <a:r>
              <a:rPr lang="it-IT" sz="1600" dirty="0"/>
              <a:t> for Life/Comune di Mottola R.G. 655/2016 decreto n.212/2016 del 22.04.2016 </a:t>
            </a:r>
          </a:p>
          <a:p>
            <a:pPr algn="just">
              <a:lnSpc>
                <a:spcPct val="150000"/>
              </a:lnSpc>
            </a:pPr>
            <a:r>
              <a:rPr lang="it-IT" sz="1600" dirty="0"/>
              <a:t>10. TAR BOLZANO: </a:t>
            </a:r>
            <a:r>
              <a:rPr lang="it-IT" sz="1600" dirty="0" err="1"/>
              <a:t>Roman’s</a:t>
            </a:r>
            <a:r>
              <a:rPr lang="it-IT" sz="1600" dirty="0"/>
              <a:t> Bar/ Comune di Bolzano R.G. 80/2016 decreto n. 46/2016 del 31.03.2016</a:t>
            </a:r>
          </a:p>
          <a:p>
            <a:pPr algn="just">
              <a:lnSpc>
                <a:spcPct val="150000"/>
              </a:lnSpc>
            </a:pPr>
            <a:r>
              <a:rPr lang="it-IT" sz="1600" dirty="0"/>
              <a:t>11. TAR BOLZANO: </a:t>
            </a:r>
            <a:r>
              <a:rPr lang="it-IT" sz="1600" dirty="0" err="1"/>
              <a:t>Nihao</a:t>
            </a:r>
            <a:r>
              <a:rPr lang="it-IT" sz="1600" dirty="0"/>
              <a:t>/Comune di Bolzano R.G. 76/2016 decreto n. 45/2016 del 25.03.2016</a:t>
            </a:r>
          </a:p>
        </p:txBody>
      </p:sp>
    </p:spTree>
    <p:extLst>
      <p:ext uri="{BB962C8B-B14F-4D97-AF65-F5344CB8AC3E}">
        <p14:creationId xmlns:p14="http://schemas.microsoft.com/office/powerpoint/2010/main" val="2360724261"/>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3" name="Rettangolo 2"/>
          <p:cNvSpPr/>
          <p:nvPr/>
        </p:nvSpPr>
        <p:spPr>
          <a:xfrm>
            <a:off x="-710738" y="337601"/>
            <a:ext cx="8572500" cy="463397"/>
          </a:xfrm>
          <a:prstGeom prst="rect">
            <a:avLst/>
          </a:prstGeom>
        </p:spPr>
        <p:txBody>
          <a:bodyPr wrap="square">
            <a:spAutoFit/>
          </a:bodyPr>
          <a:lstStyle/>
          <a:p>
            <a:pPr algn="just">
              <a:lnSpc>
                <a:spcPct val="150000"/>
              </a:lnSpc>
              <a:spcAft>
                <a:spcPts val="1200"/>
              </a:spcAft>
            </a:pPr>
            <a:r>
              <a:rPr lang="it-IT" dirty="0">
                <a:latin typeface="Times New Roman" panose="02020603050405020304" pitchFamily="18" charset="0"/>
                <a:ea typeface="Calibri" panose="020F0502020204030204" pitchFamily="34" charset="0"/>
                <a:cs typeface="Times New Roman" panose="02020603050405020304" pitchFamily="18" charset="0"/>
              </a:rPr>
              <a:t>.</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magine 10"/>
          <p:cNvPicPr>
            <a:picLocks noChangeAspect="1"/>
          </p:cNvPicPr>
          <p:nvPr/>
        </p:nvPicPr>
        <p:blipFill>
          <a:blip r:embed="rId2"/>
          <a:stretch>
            <a:fillRect/>
          </a:stretch>
        </p:blipFill>
        <p:spPr>
          <a:xfrm>
            <a:off x="6703977" y="6196563"/>
            <a:ext cx="2274005" cy="487722"/>
          </a:xfrm>
          <a:prstGeom prst="rect">
            <a:avLst/>
          </a:prstGeom>
        </p:spPr>
      </p:pic>
      <p:sp>
        <p:nvSpPr>
          <p:cNvPr id="8" name="object 8"/>
          <p:cNvSpPr txBox="1"/>
          <p:nvPr/>
        </p:nvSpPr>
        <p:spPr>
          <a:xfrm>
            <a:off x="381000" y="217880"/>
            <a:ext cx="3886200"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ELENCO GIURISPRUDENZA DISTANZE</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96</a:t>
            </a:fld>
            <a:endParaRPr lang="it-IT" dirty="0">
              <a:solidFill>
                <a:schemeClr val="bg1"/>
              </a:solidFill>
            </a:endParaRPr>
          </a:p>
        </p:txBody>
      </p:sp>
      <p:sp>
        <p:nvSpPr>
          <p:cNvPr id="4" name="Rettangolo 3"/>
          <p:cNvSpPr/>
          <p:nvPr/>
        </p:nvSpPr>
        <p:spPr>
          <a:xfrm>
            <a:off x="152400" y="817166"/>
            <a:ext cx="9289819" cy="5093702"/>
          </a:xfrm>
          <a:prstGeom prst="rect">
            <a:avLst/>
          </a:prstGeom>
        </p:spPr>
        <p:txBody>
          <a:bodyPr wrap="square">
            <a:spAutoFit/>
          </a:bodyPr>
          <a:lstStyle/>
          <a:p>
            <a:r>
              <a:rPr lang="it-IT" sz="1400" b="1" dirty="0"/>
              <a:t>ORDINANZE CAUTELARI</a:t>
            </a:r>
          </a:p>
          <a:p>
            <a:pPr marL="342900" indent="-342900">
              <a:buAutoNum type="alphaUcPeriod" startAt="2"/>
            </a:pPr>
            <a:endParaRPr lang="it-IT" sz="1400" dirty="0"/>
          </a:p>
          <a:p>
            <a:pPr algn="just">
              <a:lnSpc>
                <a:spcPct val="150000"/>
              </a:lnSpc>
            </a:pPr>
            <a:r>
              <a:rPr lang="it-IT" sz="1400" dirty="0"/>
              <a:t>1. CONSIGLIO DI STATO: </a:t>
            </a:r>
            <a:r>
              <a:rPr lang="it-IT" sz="1400" dirty="0" err="1"/>
              <a:t>Pragma</a:t>
            </a:r>
            <a:r>
              <a:rPr lang="it-IT" sz="1400" dirty="0"/>
              <a:t> </a:t>
            </a:r>
            <a:r>
              <a:rPr lang="it-IT" sz="1400" dirty="0" err="1"/>
              <a:t>srl</a:t>
            </a:r>
            <a:r>
              <a:rPr lang="it-IT" sz="1400" dirty="0"/>
              <a:t>/Comune di Ortisei R.G. 1133/2017 ordinanza n.1144/2017 del 17.03.2017</a:t>
            </a:r>
          </a:p>
          <a:p>
            <a:pPr algn="just">
              <a:lnSpc>
                <a:spcPct val="150000"/>
              </a:lnSpc>
            </a:pPr>
            <a:r>
              <a:rPr lang="it-IT" sz="1400" dirty="0"/>
              <a:t>2. CONSIGLIO DI STATO: </a:t>
            </a:r>
            <a:r>
              <a:rPr lang="it-IT" sz="1400" dirty="0" err="1"/>
              <a:t>Pragma</a:t>
            </a:r>
            <a:r>
              <a:rPr lang="it-IT" sz="1400" dirty="0"/>
              <a:t> </a:t>
            </a:r>
            <a:r>
              <a:rPr lang="it-IT" sz="1400" dirty="0" err="1"/>
              <a:t>srl</a:t>
            </a:r>
            <a:r>
              <a:rPr lang="it-IT" sz="1400" dirty="0"/>
              <a:t>/Comune di Salorno R.G. 1248/2017 ordinanza n. 1148/2017 del 17.03.2017</a:t>
            </a:r>
          </a:p>
          <a:p>
            <a:pPr algn="just">
              <a:lnSpc>
                <a:spcPct val="150000"/>
              </a:lnSpc>
            </a:pPr>
            <a:r>
              <a:rPr lang="it-IT" sz="1400" dirty="0"/>
              <a:t>3. CONSIGLIO DI STATO: </a:t>
            </a:r>
            <a:r>
              <a:rPr lang="it-IT" sz="1400" dirty="0" err="1"/>
              <a:t>Pragma</a:t>
            </a:r>
            <a:r>
              <a:rPr lang="it-IT" sz="1400" dirty="0"/>
              <a:t> </a:t>
            </a:r>
            <a:r>
              <a:rPr lang="it-IT" sz="1400" dirty="0" err="1"/>
              <a:t>srl</a:t>
            </a:r>
            <a:r>
              <a:rPr lang="it-IT" sz="1400" dirty="0"/>
              <a:t>/Comune di Bolzano R.G. 1110/2017 ordinanza n. 1141/2017 del 17.03.2017</a:t>
            </a:r>
          </a:p>
          <a:p>
            <a:pPr algn="just">
              <a:lnSpc>
                <a:spcPct val="150000"/>
              </a:lnSpc>
            </a:pPr>
            <a:r>
              <a:rPr lang="it-IT" sz="1400" dirty="0"/>
              <a:t>4. CONSIGLIO DI STATO: </a:t>
            </a:r>
            <a:r>
              <a:rPr lang="it-IT" sz="1400" dirty="0" err="1"/>
              <a:t>Gissbach</a:t>
            </a:r>
            <a:r>
              <a:rPr lang="it-IT" sz="1400" dirty="0"/>
              <a:t> </a:t>
            </a:r>
            <a:r>
              <a:rPr lang="it-IT" sz="1400" dirty="0" err="1"/>
              <a:t>srl</a:t>
            </a:r>
            <a:r>
              <a:rPr lang="it-IT" sz="1400" dirty="0"/>
              <a:t> /Comune di Brunico R.G. 907/2017 ordinanza n.1138/2017 del 17.03.2017</a:t>
            </a:r>
          </a:p>
          <a:p>
            <a:pPr algn="just">
              <a:lnSpc>
                <a:spcPct val="150000"/>
              </a:lnSpc>
            </a:pPr>
            <a:r>
              <a:rPr lang="it-IT" sz="1400" dirty="0"/>
              <a:t>5. CONSIGLIO DI STATO: </a:t>
            </a:r>
            <a:r>
              <a:rPr lang="it-IT" sz="1400" dirty="0" err="1"/>
              <a:t>Eurobar</a:t>
            </a:r>
            <a:r>
              <a:rPr lang="it-IT" sz="1400" dirty="0"/>
              <a:t> /Comune di Bolzano R.G. 1114/2017 ordinanza n. 1142/2017 del 17.03.2017</a:t>
            </a:r>
          </a:p>
          <a:p>
            <a:pPr algn="just">
              <a:lnSpc>
                <a:spcPct val="150000"/>
              </a:lnSpc>
            </a:pPr>
            <a:r>
              <a:rPr lang="it-IT" sz="1400" dirty="0"/>
              <a:t>6. CONSIGLIO DI STATO: </a:t>
            </a:r>
            <a:r>
              <a:rPr lang="it-IT" sz="1400" dirty="0" err="1"/>
              <a:t>Irony</a:t>
            </a:r>
            <a:r>
              <a:rPr lang="it-IT" sz="1400" dirty="0"/>
              <a:t>/Comune di Bolzano R.G. 943/2017 ordinanza n. 1140/2017 del 17.03.2017</a:t>
            </a:r>
          </a:p>
          <a:p>
            <a:pPr algn="just">
              <a:lnSpc>
                <a:spcPct val="150000"/>
              </a:lnSpc>
            </a:pPr>
            <a:r>
              <a:rPr lang="it-IT" sz="1400" dirty="0"/>
              <a:t>7. CONSIGLIO DI STATO: </a:t>
            </a:r>
            <a:r>
              <a:rPr lang="it-IT" sz="1400" dirty="0" err="1"/>
              <a:t>Nihano</a:t>
            </a:r>
            <a:r>
              <a:rPr lang="it-IT" sz="1400" dirty="0"/>
              <a:t>/ Comune di Bolzano R.G. 764/2017 ordinanza n. 1137/2017 del 17.03.2017</a:t>
            </a:r>
          </a:p>
          <a:p>
            <a:pPr algn="just">
              <a:lnSpc>
                <a:spcPct val="150000"/>
              </a:lnSpc>
            </a:pPr>
            <a:r>
              <a:rPr lang="it-IT" sz="1400" dirty="0"/>
              <a:t>8. CONSIGLIO DI STATO: Liberty/Comune di Brunico R.G. 2137/2017 ordinanza n.1951/2017 del 8.05.2017</a:t>
            </a:r>
          </a:p>
          <a:p>
            <a:pPr algn="just">
              <a:lnSpc>
                <a:spcPct val="150000"/>
              </a:lnSpc>
            </a:pPr>
            <a:r>
              <a:rPr lang="it-IT" sz="1400" dirty="0"/>
              <a:t>9. TAR PUGLIA: L’</a:t>
            </a:r>
            <a:r>
              <a:rPr lang="it-IT" sz="1400" dirty="0" err="1"/>
              <a:t>Assainato</a:t>
            </a:r>
            <a:r>
              <a:rPr lang="it-IT" sz="1400" dirty="0"/>
              <a:t>/Comune di Gallipoli R.G. 182/2017 ordinanza n.114/2017 del 03.03.2017</a:t>
            </a:r>
          </a:p>
          <a:p>
            <a:pPr algn="just">
              <a:lnSpc>
                <a:spcPct val="150000"/>
              </a:lnSpc>
            </a:pPr>
            <a:r>
              <a:rPr lang="it-IT" sz="1400" dirty="0"/>
              <a:t>10. CONSIGLIO DI STATO: </a:t>
            </a:r>
            <a:r>
              <a:rPr lang="it-IT" sz="1400" dirty="0" err="1"/>
              <a:t>Gardasanic</a:t>
            </a:r>
            <a:r>
              <a:rPr lang="it-IT" sz="1400" dirty="0"/>
              <a:t>/Provincia di Bolzano R.G. 176/2017 ordinanza n. 609/2017 del 13.2.2017</a:t>
            </a:r>
          </a:p>
          <a:p>
            <a:pPr algn="just">
              <a:lnSpc>
                <a:spcPct val="150000"/>
              </a:lnSpc>
            </a:pPr>
            <a:r>
              <a:rPr lang="it-IT" sz="1400" dirty="0"/>
              <a:t>11. TAR VENETO: Play And </a:t>
            </a:r>
            <a:r>
              <a:rPr lang="it-IT" sz="1400" dirty="0" err="1"/>
              <a:t>Win</a:t>
            </a:r>
            <a:r>
              <a:rPr lang="it-IT" sz="1400" dirty="0"/>
              <a:t>/Comune Di Venezia R.G. 159/2017 ordinanza n. 113/2017 del 10.3.2017</a:t>
            </a:r>
          </a:p>
          <a:p>
            <a:pPr algn="just">
              <a:lnSpc>
                <a:spcPct val="150000"/>
              </a:lnSpc>
            </a:pPr>
            <a:r>
              <a:rPr lang="it-IT" sz="1400" dirty="0"/>
              <a:t>12. TAR BOLZANO: </a:t>
            </a:r>
            <a:r>
              <a:rPr lang="it-IT" sz="1400" dirty="0" err="1"/>
              <a:t>Nihao</a:t>
            </a:r>
            <a:r>
              <a:rPr lang="it-IT" sz="1400" dirty="0"/>
              <a:t> </a:t>
            </a:r>
            <a:r>
              <a:rPr lang="it-IT" sz="1400" dirty="0" err="1"/>
              <a:t>srl</a:t>
            </a:r>
            <a:r>
              <a:rPr lang="it-IT" sz="1400" dirty="0"/>
              <a:t>/ Comune di Bolzano R.G. 76/2016 ordinanza n. 51/2016 del 20.04.16</a:t>
            </a:r>
          </a:p>
          <a:p>
            <a:pPr algn="just">
              <a:lnSpc>
                <a:spcPct val="150000"/>
              </a:lnSpc>
            </a:pPr>
            <a:r>
              <a:rPr lang="it-IT" sz="1400" dirty="0"/>
              <a:t>13. TAR BOLZANO: </a:t>
            </a:r>
            <a:r>
              <a:rPr lang="it-IT" sz="1400" dirty="0" err="1"/>
              <a:t>Roman’s</a:t>
            </a:r>
            <a:r>
              <a:rPr lang="it-IT" sz="1400" dirty="0"/>
              <a:t> Bar Sas/ Comune di Bolzano R.G. 80/2016 ordinanza n. 52/2016 del 20.04.2016</a:t>
            </a:r>
          </a:p>
          <a:p>
            <a:pPr algn="just">
              <a:lnSpc>
                <a:spcPct val="150000"/>
              </a:lnSpc>
            </a:pPr>
            <a:r>
              <a:rPr lang="it-IT" sz="1400" dirty="0"/>
              <a:t>14. TAR PUGLIA: </a:t>
            </a:r>
            <a:r>
              <a:rPr lang="it-IT" sz="1400" dirty="0" err="1"/>
              <a:t>Gilupi</a:t>
            </a:r>
            <a:r>
              <a:rPr lang="it-IT" sz="1400" dirty="0"/>
              <a:t> </a:t>
            </a:r>
            <a:r>
              <a:rPr lang="it-IT" sz="1400" dirty="0" err="1"/>
              <a:t>srl</a:t>
            </a:r>
            <a:r>
              <a:rPr lang="it-IT" sz="1400" dirty="0"/>
              <a:t> / Comune di Melendugno R.G. 2992/2014 ordinanza n. 2529/15 </a:t>
            </a:r>
            <a:r>
              <a:rPr lang="it-IT" sz="1600" dirty="0"/>
              <a:t>del 22.07.15</a:t>
            </a:r>
          </a:p>
        </p:txBody>
      </p:sp>
    </p:spTree>
    <p:extLst>
      <p:ext uri="{BB962C8B-B14F-4D97-AF65-F5344CB8AC3E}">
        <p14:creationId xmlns:p14="http://schemas.microsoft.com/office/powerpoint/2010/main" val="24987590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3" name="Rettangolo 2"/>
          <p:cNvSpPr/>
          <p:nvPr/>
        </p:nvSpPr>
        <p:spPr>
          <a:xfrm>
            <a:off x="-710738" y="337601"/>
            <a:ext cx="8572500" cy="463397"/>
          </a:xfrm>
          <a:prstGeom prst="rect">
            <a:avLst/>
          </a:prstGeom>
        </p:spPr>
        <p:txBody>
          <a:bodyPr wrap="square">
            <a:spAutoFit/>
          </a:bodyPr>
          <a:lstStyle/>
          <a:p>
            <a:pPr algn="just">
              <a:lnSpc>
                <a:spcPct val="150000"/>
              </a:lnSpc>
              <a:spcAft>
                <a:spcPts val="1200"/>
              </a:spcAft>
            </a:pPr>
            <a:r>
              <a:rPr lang="it-IT" dirty="0">
                <a:latin typeface="Times New Roman" panose="02020603050405020304" pitchFamily="18" charset="0"/>
                <a:ea typeface="Calibri" panose="020F0502020204030204" pitchFamily="34" charset="0"/>
                <a:cs typeface="Times New Roman" panose="02020603050405020304" pitchFamily="18" charset="0"/>
              </a:rPr>
              <a:t>.</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magine 10"/>
          <p:cNvPicPr>
            <a:picLocks noChangeAspect="1"/>
          </p:cNvPicPr>
          <p:nvPr/>
        </p:nvPicPr>
        <p:blipFill>
          <a:blip r:embed="rId2"/>
          <a:stretch>
            <a:fillRect/>
          </a:stretch>
        </p:blipFill>
        <p:spPr>
          <a:xfrm>
            <a:off x="6703977" y="6196563"/>
            <a:ext cx="2274005" cy="487722"/>
          </a:xfrm>
          <a:prstGeom prst="rect">
            <a:avLst/>
          </a:prstGeom>
        </p:spPr>
      </p:pic>
      <p:sp>
        <p:nvSpPr>
          <p:cNvPr id="8" name="object 8"/>
          <p:cNvSpPr txBox="1"/>
          <p:nvPr/>
        </p:nvSpPr>
        <p:spPr>
          <a:xfrm>
            <a:off x="381000" y="217880"/>
            <a:ext cx="3886200"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ELENCO GIURISPRUDENZA DISTANZE</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97</a:t>
            </a:fld>
            <a:endParaRPr lang="it-IT" dirty="0">
              <a:solidFill>
                <a:schemeClr val="bg1"/>
              </a:solidFill>
            </a:endParaRPr>
          </a:p>
        </p:txBody>
      </p:sp>
      <p:sp>
        <p:nvSpPr>
          <p:cNvPr id="2" name="Rettangolo 1"/>
          <p:cNvSpPr/>
          <p:nvPr/>
        </p:nvSpPr>
        <p:spPr>
          <a:xfrm>
            <a:off x="197795" y="1231163"/>
            <a:ext cx="8991600" cy="3785652"/>
          </a:xfrm>
          <a:prstGeom prst="rect">
            <a:avLst/>
          </a:prstGeom>
        </p:spPr>
        <p:txBody>
          <a:bodyPr wrap="square">
            <a:spAutoFit/>
          </a:bodyPr>
          <a:lstStyle/>
          <a:p>
            <a:pPr algn="just">
              <a:lnSpc>
                <a:spcPct val="150000"/>
              </a:lnSpc>
            </a:pPr>
            <a:r>
              <a:rPr lang="it-IT" sz="1600" b="1" dirty="0"/>
              <a:t>SENTENZE</a:t>
            </a:r>
          </a:p>
          <a:p>
            <a:pPr algn="just">
              <a:lnSpc>
                <a:spcPct val="150000"/>
              </a:lnSpc>
            </a:pPr>
            <a:endParaRPr lang="it-IT" sz="1600" b="1" dirty="0"/>
          </a:p>
          <a:p>
            <a:pPr algn="just">
              <a:lnSpc>
                <a:spcPct val="150000"/>
              </a:lnSpc>
            </a:pPr>
            <a:r>
              <a:rPr lang="it-IT" sz="1600" dirty="0"/>
              <a:t>1. TAR TOSCANA: </a:t>
            </a:r>
            <a:r>
              <a:rPr lang="it-IT" sz="1600" dirty="0" err="1"/>
              <a:t>Nolomatic</a:t>
            </a:r>
            <a:r>
              <a:rPr lang="it-IT" sz="1600" dirty="0"/>
              <a:t> </a:t>
            </a:r>
            <a:r>
              <a:rPr lang="it-IT" sz="1600" dirty="0" err="1"/>
              <a:t>srl</a:t>
            </a:r>
            <a:r>
              <a:rPr lang="it-IT" sz="1600" dirty="0"/>
              <a:t>/Comune di Livorno R.G. 24/2017 sentenza n. 715/2017 del 18.05.2017 </a:t>
            </a:r>
          </a:p>
          <a:p>
            <a:pPr algn="just">
              <a:lnSpc>
                <a:spcPct val="150000"/>
              </a:lnSpc>
            </a:pPr>
            <a:r>
              <a:rPr lang="it-IT" sz="1600" dirty="0"/>
              <a:t>2. TAR LOMBARDIA: Bar Cristal/Comune di Monza R.G. 1877/2016 sentenza n. 411/2017 del 17.02.2017</a:t>
            </a:r>
          </a:p>
          <a:p>
            <a:pPr algn="just">
              <a:lnSpc>
                <a:spcPct val="150000"/>
              </a:lnSpc>
            </a:pPr>
            <a:r>
              <a:rPr lang="it-IT" sz="1600" dirty="0"/>
              <a:t>3. TAR BOLZANO: </a:t>
            </a:r>
            <a:r>
              <a:rPr lang="it-IT" sz="1600" dirty="0" err="1"/>
              <a:t>Nihao</a:t>
            </a:r>
            <a:r>
              <a:rPr lang="it-IT" sz="1600" dirty="0"/>
              <a:t> </a:t>
            </a:r>
            <a:r>
              <a:rPr lang="it-IT" sz="1600" dirty="0" err="1"/>
              <a:t>srl</a:t>
            </a:r>
            <a:r>
              <a:rPr lang="it-IT" sz="1600" dirty="0"/>
              <a:t>/ Comune di Bolzano R.G. 76/2016 sentenza n. 301/2016 del 31.10.2016</a:t>
            </a:r>
          </a:p>
          <a:p>
            <a:pPr algn="just">
              <a:lnSpc>
                <a:spcPct val="150000"/>
              </a:lnSpc>
            </a:pPr>
            <a:r>
              <a:rPr lang="it-IT" sz="1600" dirty="0"/>
              <a:t>4. TAR BOLZANO: </a:t>
            </a:r>
            <a:r>
              <a:rPr lang="it-IT" sz="1600" dirty="0" err="1"/>
              <a:t>Roman’s</a:t>
            </a:r>
            <a:r>
              <a:rPr lang="it-IT" sz="1600" dirty="0"/>
              <a:t> Bar Sas/ Comune di Bolzano R.G. 80/2016 sentenza n. 302/2016 del 31.10.2016</a:t>
            </a:r>
          </a:p>
          <a:p>
            <a:pPr algn="just">
              <a:lnSpc>
                <a:spcPct val="150000"/>
              </a:lnSpc>
            </a:pPr>
            <a:r>
              <a:rPr lang="it-IT" sz="1600" dirty="0"/>
              <a:t>5. CONSIGLIO DI STATO: Comune di Bologna/</a:t>
            </a:r>
            <a:r>
              <a:rPr lang="it-IT" sz="1600" dirty="0" err="1"/>
              <a:t>Lleshaj</a:t>
            </a:r>
            <a:r>
              <a:rPr lang="it-IT" sz="1600" dirty="0"/>
              <a:t> R.G. 4452/2015 sentenza n. 578/2016 del 10.02.2016</a:t>
            </a:r>
          </a:p>
          <a:p>
            <a:pPr algn="just">
              <a:lnSpc>
                <a:spcPct val="150000"/>
              </a:lnSpc>
            </a:pPr>
            <a:r>
              <a:rPr lang="it-IT" sz="1600" dirty="0"/>
              <a:t>6. CONSIGLIO DI STATO: Comune di Bologna/ SNA R.G. 4718/2015 sentenza n. 579/2016 del 10.02.2016</a:t>
            </a:r>
          </a:p>
          <a:p>
            <a:pPr algn="just">
              <a:lnSpc>
                <a:spcPct val="150000"/>
              </a:lnSpc>
            </a:pPr>
            <a:r>
              <a:rPr lang="it-IT" sz="1600" dirty="0"/>
              <a:t>7. TAR EMILIA ROMAGNA: </a:t>
            </a:r>
            <a:r>
              <a:rPr lang="it-IT" sz="1600" dirty="0" err="1"/>
              <a:t>Lleshaj</a:t>
            </a:r>
            <a:r>
              <a:rPr lang="it-IT" sz="1600" dirty="0"/>
              <a:t>/Comune di Bologna R.G. 1055/2014 sentenza n. 407/2015 del 27.04.15</a:t>
            </a:r>
          </a:p>
          <a:p>
            <a:pPr algn="just">
              <a:lnSpc>
                <a:spcPct val="150000"/>
              </a:lnSpc>
            </a:pPr>
            <a:r>
              <a:rPr lang="it-IT" sz="1600" dirty="0"/>
              <a:t>8. TAR EMILIA ROMAGNA: SNA/Comune di Bologna R.G. 839/2014 sentenza n. 396/2015 del 27.04.15</a:t>
            </a:r>
          </a:p>
        </p:txBody>
      </p:sp>
    </p:spTree>
    <p:extLst>
      <p:ext uri="{BB962C8B-B14F-4D97-AF65-F5344CB8AC3E}">
        <p14:creationId xmlns:p14="http://schemas.microsoft.com/office/powerpoint/2010/main" val="399700613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3" name="Rettangolo 2"/>
          <p:cNvSpPr/>
          <p:nvPr/>
        </p:nvSpPr>
        <p:spPr>
          <a:xfrm>
            <a:off x="-710738" y="337601"/>
            <a:ext cx="8572500" cy="463397"/>
          </a:xfrm>
          <a:prstGeom prst="rect">
            <a:avLst/>
          </a:prstGeom>
        </p:spPr>
        <p:txBody>
          <a:bodyPr wrap="square">
            <a:spAutoFit/>
          </a:bodyPr>
          <a:lstStyle/>
          <a:p>
            <a:pPr algn="just">
              <a:lnSpc>
                <a:spcPct val="150000"/>
              </a:lnSpc>
              <a:spcAft>
                <a:spcPts val="1200"/>
              </a:spcAft>
            </a:pPr>
            <a:r>
              <a:rPr lang="it-IT" dirty="0">
                <a:latin typeface="Times New Roman" panose="02020603050405020304" pitchFamily="18" charset="0"/>
                <a:ea typeface="Calibri" panose="020F0502020204030204" pitchFamily="34" charset="0"/>
                <a:cs typeface="Times New Roman" panose="02020603050405020304" pitchFamily="18" charset="0"/>
              </a:rPr>
              <a:t>.</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 name="Rettangolo 1"/>
          <p:cNvSpPr/>
          <p:nvPr/>
        </p:nvSpPr>
        <p:spPr>
          <a:xfrm>
            <a:off x="207818" y="1170313"/>
            <a:ext cx="8686800" cy="3939540"/>
          </a:xfrm>
          <a:prstGeom prst="rect">
            <a:avLst/>
          </a:prstGeom>
        </p:spPr>
        <p:txBody>
          <a:bodyPr wrap="square" anchor="ctr">
            <a:spAutoFit/>
          </a:bodyPr>
          <a:lstStyle/>
          <a:p>
            <a:pPr marL="342900" indent="-342900" algn="just">
              <a:lnSpc>
                <a:spcPct val="150000"/>
              </a:lnSpc>
              <a:spcAft>
                <a:spcPts val="1200"/>
              </a:spcAft>
              <a:buFont typeface="Arial" panose="020B0604020202020204" pitchFamily="34" charset="0"/>
              <a:buChar char="•"/>
            </a:pPr>
            <a:r>
              <a:rPr lang="it-IT" sz="2000" dirty="0">
                <a:ea typeface="Calibri" panose="020F0502020204030204" pitchFamily="34" charset="0"/>
                <a:cs typeface="Times New Roman" panose="02020603050405020304" pitchFamily="18" charset="0"/>
              </a:rPr>
              <a:t>Dopo tutto quanto detto in questi anni di pubblicazioni e di interventi è da questa giurisprudenza che bisogna ripartire affinché, anche con i lavori della Conferenza Unificata, possa ridarsi serenità e stabilità al comparto, la giusta regolamentazione e la giusta tutela a cittadini e clienti giocatori risolvendo una volta per tutte i paradossi della normativa territoriale regionale proibizionistica (richiamata in stralcio nella </a:t>
            </a:r>
            <a:r>
              <a:rPr lang="it-IT" sz="2000" b="1" dirty="0">
                <a:ea typeface="Calibri" panose="020F0502020204030204" pitchFamily="34" charset="0"/>
                <a:cs typeface="Times New Roman" panose="02020603050405020304" pitchFamily="18" charset="0"/>
              </a:rPr>
              <a:t>Parte Terza</a:t>
            </a:r>
            <a:r>
              <a:rPr lang="it-IT" sz="2000" dirty="0">
                <a:ea typeface="Calibri" panose="020F0502020204030204" pitchFamily="34" charset="0"/>
                <a:cs typeface="Times New Roman" panose="02020603050405020304" pitchFamily="18" charset="0"/>
              </a:rPr>
              <a:t>) e della normativa territoriale proibizionistica comunale, richiamata in stralcio nella </a:t>
            </a:r>
            <a:r>
              <a:rPr lang="it-IT" sz="2000" b="1" dirty="0">
                <a:ea typeface="Calibri" panose="020F0502020204030204" pitchFamily="34" charset="0"/>
                <a:cs typeface="Times New Roman" panose="02020603050405020304" pitchFamily="18" charset="0"/>
              </a:rPr>
              <a:t>Parte Quarta</a:t>
            </a:r>
            <a:r>
              <a:rPr lang="it-IT" sz="2000" dirty="0">
                <a:ea typeface="Calibri" panose="020F0502020204030204" pitchFamily="34" charset="0"/>
                <a:cs typeface="Times New Roman" panose="02020603050405020304" pitchFamily="18" charset="0"/>
              </a:rPr>
              <a:t>) . </a:t>
            </a:r>
            <a:endParaRPr lang="it-IT" sz="2000" dirty="0">
              <a:effectLst/>
              <a:ea typeface="Calibri" panose="020F0502020204030204" pitchFamily="34" charset="0"/>
              <a:cs typeface="Times New Roman" panose="02020603050405020304" pitchFamily="18" charset="0"/>
            </a:endParaRPr>
          </a:p>
          <a:p>
            <a:pPr>
              <a:lnSpc>
                <a:spcPct val="150000"/>
              </a:lnSpc>
              <a:spcAft>
                <a:spcPts val="1200"/>
              </a:spcAft>
            </a:pPr>
            <a:r>
              <a:rPr lang="it-IT" sz="2000" dirty="0">
                <a:ea typeface="Calibri" panose="020F0502020204030204" pitchFamily="34" charset="0"/>
                <a:cs typeface="Times New Roman" panose="02020603050405020304" pitchFamily="18" charset="0"/>
              </a:rPr>
              <a:t> </a:t>
            </a:r>
            <a:endParaRPr lang="it-IT" sz="2000" dirty="0">
              <a:effectLst/>
              <a:ea typeface="Calibri" panose="020F0502020204030204" pitchFamily="34" charset="0"/>
              <a:cs typeface="Times New Roman" panose="02020603050405020304" pitchFamily="18" charset="0"/>
            </a:endParaRPr>
          </a:p>
        </p:txBody>
      </p:sp>
      <p:pic>
        <p:nvPicPr>
          <p:cNvPr id="11" name="Immagine 10"/>
          <p:cNvPicPr>
            <a:picLocks noChangeAspect="1"/>
          </p:cNvPicPr>
          <p:nvPr/>
        </p:nvPicPr>
        <p:blipFill>
          <a:blip r:embed="rId2"/>
          <a:stretch>
            <a:fillRect/>
          </a:stretch>
        </p:blipFill>
        <p:spPr>
          <a:xfrm>
            <a:off x="6703977" y="6196563"/>
            <a:ext cx="2274005" cy="487722"/>
          </a:xfrm>
          <a:prstGeom prst="rect">
            <a:avLst/>
          </a:prstGeom>
        </p:spPr>
      </p:pic>
      <p:sp>
        <p:nvSpPr>
          <p:cNvPr id="8" name="object 8"/>
          <p:cNvSpPr txBox="1"/>
          <p:nvPr/>
        </p:nvSpPr>
        <p:spPr>
          <a:xfrm>
            <a:off x="533400" y="217880"/>
            <a:ext cx="3563661"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COME RIPARTIRE ?</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98</a:t>
            </a:fld>
            <a:endParaRPr lang="it-IT" dirty="0">
              <a:solidFill>
                <a:schemeClr val="bg1"/>
              </a:solidFill>
            </a:endParaRPr>
          </a:p>
        </p:txBody>
      </p:sp>
    </p:spTree>
    <p:extLst>
      <p:ext uri="{BB962C8B-B14F-4D97-AF65-F5344CB8AC3E}">
        <p14:creationId xmlns:p14="http://schemas.microsoft.com/office/powerpoint/2010/main" val="192189465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1"/>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close/>
              </a:path>
            </a:pathLst>
          </a:custGeom>
          <a:solidFill>
            <a:srgbClr val="000000"/>
          </a:solidFill>
        </p:spPr>
        <p:txBody>
          <a:bodyPr wrap="square" lIns="0" tIns="0" rIns="0" bIns="0" rtlCol="0">
            <a:noAutofit/>
          </a:bodyPr>
          <a:lstStyle/>
          <a:p>
            <a:endParaRPr/>
          </a:p>
        </p:txBody>
      </p:sp>
      <p:sp>
        <p:nvSpPr>
          <p:cNvPr id="22" name="object 22"/>
          <p:cNvSpPr/>
          <p:nvPr/>
        </p:nvSpPr>
        <p:spPr>
          <a:xfrm>
            <a:off x="0" y="6361176"/>
            <a:ext cx="9144000" cy="496823"/>
          </a:xfrm>
          <a:custGeom>
            <a:avLst/>
            <a:gdLst/>
            <a:ahLst/>
            <a:cxnLst/>
            <a:rect l="l" t="t" r="r" b="b"/>
            <a:pathLst>
              <a:path w="9144000" h="496824">
                <a:moveTo>
                  <a:pt x="9144000" y="0"/>
                </a:moveTo>
                <a:lnTo>
                  <a:pt x="0" y="0"/>
                </a:lnTo>
                <a:lnTo>
                  <a:pt x="0" y="496822"/>
                </a:lnTo>
                <a:lnTo>
                  <a:pt x="9144000" y="496822"/>
                </a:lnTo>
                <a:lnTo>
                  <a:pt x="9144000" y="0"/>
                </a:lnTo>
              </a:path>
            </a:pathLst>
          </a:custGeom>
          <a:ln w="6096">
            <a:solidFill>
              <a:srgbClr val="404040"/>
            </a:solidFill>
          </a:ln>
        </p:spPr>
        <p:txBody>
          <a:bodyPr wrap="square" lIns="0" tIns="0" rIns="0" bIns="0" rtlCol="0">
            <a:noAutofit/>
          </a:bodyPr>
          <a:lstStyle/>
          <a:p>
            <a:endParaRPr/>
          </a:p>
        </p:txBody>
      </p:sp>
      <p:sp>
        <p:nvSpPr>
          <p:cNvPr id="7" name="object 7"/>
          <p:cNvSpPr txBox="1"/>
          <p:nvPr/>
        </p:nvSpPr>
        <p:spPr>
          <a:xfrm>
            <a:off x="0" y="6361176"/>
            <a:ext cx="9144000" cy="496822"/>
          </a:xfrm>
          <a:prstGeom prst="rect">
            <a:avLst/>
          </a:prstGeom>
        </p:spPr>
        <p:txBody>
          <a:bodyPr wrap="square" lIns="0" tIns="0" rIns="0" bIns="0" rtlCol="0">
            <a:noAutofit/>
          </a:bodyPr>
          <a:lstStyle/>
          <a:p>
            <a:pPr marL="25400">
              <a:lnSpc>
                <a:spcPts val="1000"/>
              </a:lnSpc>
            </a:pPr>
            <a:endParaRPr sz="1000"/>
          </a:p>
        </p:txBody>
      </p:sp>
      <p:sp>
        <p:nvSpPr>
          <p:cNvPr id="3" name="Rettangolo 2"/>
          <p:cNvSpPr/>
          <p:nvPr/>
        </p:nvSpPr>
        <p:spPr>
          <a:xfrm>
            <a:off x="-710738" y="337601"/>
            <a:ext cx="8572500" cy="463397"/>
          </a:xfrm>
          <a:prstGeom prst="rect">
            <a:avLst/>
          </a:prstGeom>
        </p:spPr>
        <p:txBody>
          <a:bodyPr wrap="square">
            <a:spAutoFit/>
          </a:bodyPr>
          <a:lstStyle/>
          <a:p>
            <a:pPr algn="just">
              <a:lnSpc>
                <a:spcPct val="150000"/>
              </a:lnSpc>
              <a:spcAft>
                <a:spcPts val="1200"/>
              </a:spcAft>
            </a:pPr>
            <a:r>
              <a:rPr lang="it-IT" dirty="0">
                <a:latin typeface="Times New Roman" panose="02020603050405020304" pitchFamily="18" charset="0"/>
                <a:ea typeface="Calibri" panose="020F0502020204030204" pitchFamily="34" charset="0"/>
                <a:cs typeface="Times New Roman" panose="02020603050405020304" pitchFamily="18" charset="0"/>
              </a:rPr>
              <a:t>.</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 name="Immagine 10"/>
          <p:cNvPicPr>
            <a:picLocks noChangeAspect="1"/>
          </p:cNvPicPr>
          <p:nvPr/>
        </p:nvPicPr>
        <p:blipFill>
          <a:blip r:embed="rId2"/>
          <a:stretch>
            <a:fillRect/>
          </a:stretch>
        </p:blipFill>
        <p:spPr>
          <a:xfrm>
            <a:off x="6703977" y="6196563"/>
            <a:ext cx="2274005" cy="487722"/>
          </a:xfrm>
          <a:prstGeom prst="rect">
            <a:avLst/>
          </a:prstGeom>
        </p:spPr>
      </p:pic>
      <p:sp>
        <p:nvSpPr>
          <p:cNvPr id="8" name="object 8"/>
          <p:cNvSpPr txBox="1"/>
          <p:nvPr/>
        </p:nvSpPr>
        <p:spPr>
          <a:xfrm>
            <a:off x="304800" y="265966"/>
            <a:ext cx="4800600" cy="388746"/>
          </a:xfrm>
          <a:prstGeom prst="rect">
            <a:avLst/>
          </a:prstGeom>
          <a:solidFill>
            <a:schemeClr val="tx2"/>
          </a:solidFill>
          <a:ln>
            <a:solidFill>
              <a:schemeClr val="accent1"/>
            </a:solidFill>
          </a:ln>
        </p:spPr>
        <p:txBody>
          <a:bodyPr wrap="square" lIns="0" tIns="0" rIns="0" bIns="0" rtlCol="0" anchor="ctr">
            <a:noAutofit/>
          </a:bodyPr>
          <a:lstStyle/>
          <a:p>
            <a:pPr marL="12700" algn="ctr">
              <a:lnSpc>
                <a:spcPts val="2340"/>
              </a:lnSpc>
              <a:spcBef>
                <a:spcPts val="117"/>
              </a:spcBef>
            </a:pPr>
            <a:r>
              <a:rPr lang="it-IT" sz="2000" dirty="0">
                <a:solidFill>
                  <a:schemeClr val="bg1"/>
                </a:solidFill>
              </a:rPr>
              <a:t>QUANDO LA DISTANZA VUOL DIRE DIVIETO</a:t>
            </a:r>
            <a:endParaRPr sz="2000" dirty="0">
              <a:solidFill>
                <a:schemeClr val="bg1"/>
              </a:solidFill>
            </a:endParaRPr>
          </a:p>
        </p:txBody>
      </p:sp>
      <p:sp>
        <p:nvSpPr>
          <p:cNvPr id="9" name="Segnaposto numero diapositiva 5"/>
          <p:cNvSpPr txBox="1">
            <a:spLocks/>
          </p:cNvSpPr>
          <p:nvPr/>
        </p:nvSpPr>
        <p:spPr>
          <a:xfrm>
            <a:off x="228600" y="6438149"/>
            <a:ext cx="838199" cy="767687"/>
          </a:xfrm>
          <a:prstGeom prst="rect">
            <a:avLst/>
          </a:prstGeom>
        </p:spPr>
        <p:txBody>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DF3EB23-A59D-4A6A-917B-312289472403}" type="slidenum">
              <a:rPr lang="it-IT" smtClean="0">
                <a:solidFill>
                  <a:schemeClr val="bg1"/>
                </a:solidFill>
              </a:rPr>
              <a:pPr/>
              <a:t>99</a:t>
            </a:fld>
            <a:endParaRPr lang="it-IT" dirty="0">
              <a:solidFill>
                <a:schemeClr val="bg1"/>
              </a:solidFill>
            </a:endParaRPr>
          </a:p>
        </p:txBody>
      </p:sp>
      <p:sp>
        <p:nvSpPr>
          <p:cNvPr id="2" name="Rettangolo 1"/>
          <p:cNvSpPr/>
          <p:nvPr/>
        </p:nvSpPr>
        <p:spPr>
          <a:xfrm>
            <a:off x="228600" y="1010099"/>
            <a:ext cx="8305800" cy="1754326"/>
          </a:xfrm>
          <a:prstGeom prst="rect">
            <a:avLst/>
          </a:prstGeom>
        </p:spPr>
        <p:txBody>
          <a:bodyPr wrap="square">
            <a:spAutoFit/>
          </a:bodyPr>
          <a:lstStyle/>
          <a:p>
            <a:pPr algn="just"/>
            <a:r>
              <a:rPr lang="it-IT" dirty="0"/>
              <a:t>Il “distanziometro” viziato da Effetto Espulsivo è illegittimo sia se generato </a:t>
            </a:r>
          </a:p>
          <a:p>
            <a:pPr algn="just"/>
            <a:r>
              <a:rPr lang="it-IT" dirty="0"/>
              <a:t>da un regolamento comunale sia se imposto da una norma di Regioni  o Province Autonome.   </a:t>
            </a:r>
          </a:p>
          <a:p>
            <a:pPr algn="just"/>
            <a:endParaRPr lang="it-IT" dirty="0"/>
          </a:p>
          <a:p>
            <a:pPr algn="just"/>
            <a:r>
              <a:rPr lang="it-IT" dirty="0"/>
              <a:t>Si desume anche dalla recente sentenza della  Corte Costituzionale in merito al distanziometro della Puglia,  solo apparentemente di rigetto</a:t>
            </a:r>
          </a:p>
        </p:txBody>
      </p:sp>
      <p:pic>
        <p:nvPicPr>
          <p:cNvPr id="13" name="Immagine 12"/>
          <p:cNvPicPr>
            <a:picLocks noChangeAspect="1"/>
          </p:cNvPicPr>
          <p:nvPr/>
        </p:nvPicPr>
        <p:blipFill>
          <a:blip r:embed="rId3"/>
          <a:stretch>
            <a:fillRect/>
          </a:stretch>
        </p:blipFill>
        <p:spPr>
          <a:xfrm>
            <a:off x="1866900" y="2929038"/>
            <a:ext cx="5029200" cy="3257550"/>
          </a:xfrm>
          <a:prstGeom prst="rect">
            <a:avLst/>
          </a:prstGeom>
        </p:spPr>
      </p:pic>
    </p:spTree>
    <p:extLst>
      <p:ext uri="{BB962C8B-B14F-4D97-AF65-F5344CB8AC3E}">
        <p14:creationId xmlns:p14="http://schemas.microsoft.com/office/powerpoint/2010/main" val="525443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750</TotalTime>
  <Words>10702</Words>
  <Application>Microsoft Office PowerPoint</Application>
  <PresentationFormat>Presentazione su schermo (4:3)</PresentationFormat>
  <Paragraphs>875</Paragraphs>
  <Slides>109</Slides>
  <Notes>0</Notes>
  <HiddenSlides>0</HiddenSlides>
  <MMClips>0</MMClips>
  <ScaleCrop>false</ScaleCrop>
  <HeadingPairs>
    <vt:vector size="6" baseType="variant">
      <vt:variant>
        <vt:lpstr>Caratteri utilizzati</vt:lpstr>
      </vt:variant>
      <vt:variant>
        <vt:i4>4</vt:i4>
      </vt:variant>
      <vt:variant>
        <vt:lpstr>Tema</vt:lpstr>
      </vt:variant>
      <vt:variant>
        <vt:i4>1</vt:i4>
      </vt:variant>
      <vt:variant>
        <vt:lpstr>Titoli diapositive</vt:lpstr>
      </vt:variant>
      <vt:variant>
        <vt:i4>109</vt:i4>
      </vt:variant>
    </vt:vector>
  </HeadingPairs>
  <TitlesOfParts>
    <vt:vector size="114" baseType="lpstr">
      <vt:lpstr>Arial</vt:lpstr>
      <vt:lpstr>Calibri</vt:lpstr>
      <vt:lpstr>Georgia</vt:lpstr>
      <vt:lpstr>Times New Roman</vt:lpstr>
      <vt:lpstr>Office Theme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Computer</dc:creator>
  <cp:lastModifiedBy>Computer</cp:lastModifiedBy>
  <cp:revision>148</cp:revision>
  <dcterms:modified xsi:type="dcterms:W3CDTF">2017-06-15T15:52:32Z</dcterms:modified>
</cp:coreProperties>
</file>